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0"/>
  </p:notesMasterIdLst>
  <p:sldIdLst>
    <p:sldId id="256" r:id="rId2"/>
    <p:sldId id="3744" r:id="rId3"/>
    <p:sldId id="326" r:id="rId4"/>
    <p:sldId id="268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3745" r:id="rId13"/>
    <p:sldId id="264" r:id="rId14"/>
    <p:sldId id="265" r:id="rId15"/>
    <p:sldId id="266" r:id="rId16"/>
    <p:sldId id="267" r:id="rId17"/>
    <p:sldId id="269" r:id="rId18"/>
    <p:sldId id="270" r:id="rId19"/>
    <p:sldId id="271" r:id="rId20"/>
    <p:sldId id="272" r:id="rId21"/>
    <p:sldId id="274" r:id="rId22"/>
    <p:sldId id="273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3751" r:id="rId38"/>
    <p:sldId id="289" r:id="rId39"/>
    <p:sldId id="291" r:id="rId40"/>
    <p:sldId id="3752" r:id="rId41"/>
    <p:sldId id="290" r:id="rId42"/>
    <p:sldId id="292" r:id="rId43"/>
    <p:sldId id="293" r:id="rId44"/>
    <p:sldId id="296" r:id="rId45"/>
    <p:sldId id="294" r:id="rId46"/>
    <p:sldId id="295" r:id="rId47"/>
    <p:sldId id="299" r:id="rId48"/>
    <p:sldId id="297" r:id="rId49"/>
    <p:sldId id="3748" r:id="rId50"/>
    <p:sldId id="3749" r:id="rId51"/>
    <p:sldId id="3750" r:id="rId52"/>
    <p:sldId id="298" r:id="rId53"/>
    <p:sldId id="300" r:id="rId54"/>
    <p:sldId id="301" r:id="rId55"/>
    <p:sldId id="324" r:id="rId56"/>
    <p:sldId id="325" r:id="rId57"/>
    <p:sldId id="302" r:id="rId58"/>
    <p:sldId id="303" r:id="rId59"/>
    <p:sldId id="305" r:id="rId60"/>
    <p:sldId id="306" r:id="rId61"/>
    <p:sldId id="3747" r:id="rId62"/>
    <p:sldId id="321" r:id="rId63"/>
    <p:sldId id="322" r:id="rId64"/>
    <p:sldId id="323" r:id="rId65"/>
    <p:sldId id="304" r:id="rId66"/>
    <p:sldId id="307" r:id="rId67"/>
    <p:sldId id="309" r:id="rId68"/>
    <p:sldId id="308" r:id="rId69"/>
    <p:sldId id="310" r:id="rId70"/>
    <p:sldId id="317" r:id="rId71"/>
    <p:sldId id="314" r:id="rId72"/>
    <p:sldId id="318" r:id="rId73"/>
    <p:sldId id="311" r:id="rId74"/>
    <p:sldId id="312" r:id="rId75"/>
    <p:sldId id="313" r:id="rId76"/>
    <p:sldId id="315" r:id="rId77"/>
    <p:sldId id="319" r:id="rId78"/>
    <p:sldId id="320" r:id="rId7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durakipov, Sergey" initials="AS" lastIdx="3" clrIdx="0">
    <p:extLst>
      <p:ext uri="{19B8F6BF-5375-455C-9EA6-DF929625EA0E}">
        <p15:presenceInfo xmlns:p15="http://schemas.microsoft.com/office/powerpoint/2012/main" userId="S::s.abdurakipov@sap.com::a166be15-8561-4362-8237-5c18bc92e59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81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DDDC87-E343-49BA-B009-C3EA178EF158}" type="datetimeFigureOut">
              <a:rPr lang="ru-RU" smtClean="0"/>
              <a:t>31.01.2020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D4FA94-BA64-4446-9268-0F568CFB01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8585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8171D-EE51-45D7-931B-F0A55D3C1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ADAF77-F7A9-477F-BE89-22A386EBFF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8404E-A66D-40EB-AD52-9498F5FF1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BB4F0-4D30-4993-85A7-2189E83B0CFD}" type="datetimeFigureOut">
              <a:rPr lang="ru-RU" smtClean="0"/>
              <a:t>31.01.2020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C6B34-A740-4B4F-B889-BDD4B15E9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B3C09-A8DF-4E50-9AF8-F4CEA1D01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69B5-9142-4A30-837A-7CCC32EB4D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6220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F824E-DD1D-4797-B28B-E7F4FBDB8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289E17-54C4-4BB9-A485-B8977787C4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AC2C7-6ABA-42A8-A843-AB6D4CA8F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BB4F0-4D30-4993-85A7-2189E83B0CFD}" type="datetimeFigureOut">
              <a:rPr lang="ru-RU" smtClean="0"/>
              <a:t>31.01.2020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FCFB5-0186-4283-ADB6-3BA4E1D17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80727-3493-4A22-A8F3-625FAB0F0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69B5-9142-4A30-837A-7CCC32EB4D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3855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A75646-AA5F-409B-A13A-3AF620DC02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04D70A-FEB2-45F7-AA28-9C45661B11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EDA31-1027-4ACA-BCC0-2CE44A738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BB4F0-4D30-4993-85A7-2189E83B0CFD}" type="datetimeFigureOut">
              <a:rPr lang="ru-RU" smtClean="0"/>
              <a:t>31.01.2020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86431-8475-4F08-BC9D-9DF34A0A8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05A74-3058-4A38-A945-6E2952E1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69B5-9142-4A30-837A-7CCC32EB4D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672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EBF6D-21F3-48C0-8EE8-16FB8328C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855EB-3B14-4EA4-B1B4-C45FA3311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79805-CFB6-4FD3-8C19-CDEE36F66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BB4F0-4D30-4993-85A7-2189E83B0CFD}" type="datetimeFigureOut">
              <a:rPr lang="ru-RU" smtClean="0"/>
              <a:t>31.01.2020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48D46-F68A-4A66-8821-FAA2B3EE7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CA1B0-47DF-4FAC-98CB-086A84FEF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69B5-9142-4A30-837A-7CCC32EB4D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3530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587D2-D472-4548-8C21-32263E920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E3A50-DD0B-43F7-AD27-FBB728301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D4D11-E55F-47F4-8EA9-DC4629902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BB4F0-4D30-4993-85A7-2189E83B0CFD}" type="datetimeFigureOut">
              <a:rPr lang="ru-RU" smtClean="0"/>
              <a:t>31.01.2020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11CF0-FE90-4905-B3E8-8065D567C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9FDF9-52A0-41CC-B968-BE559CF5D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69B5-9142-4A30-837A-7CCC32EB4D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5585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FD447-FD8B-499F-9F3C-AA47A357C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C6111-2993-4F2C-8884-898644D942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37388D-0E06-4473-BC24-5654A3F69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580301-51C7-42D3-8CAB-141473CAD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BB4F0-4D30-4993-85A7-2189E83B0CFD}" type="datetimeFigureOut">
              <a:rPr lang="ru-RU" smtClean="0"/>
              <a:t>31.01.2020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4E64F7-85F4-4CF6-9CEE-7E8BEE8D9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979AB2-AADA-46B3-9178-A0CADF5E2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69B5-9142-4A30-837A-7CCC32EB4D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6444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73ED5-45F6-41B1-BED5-DA8BDA0D5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E04E8-33B3-4F21-A034-9A3354736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F1F0B0-6A08-464F-B609-C99A282742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DC369D-E3FF-4F8C-B021-9145CD823E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B0A08C-E9D4-4C32-A0FF-6B57BF9A7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613E68-31FA-4EC7-B93D-A5CF9A2A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BB4F0-4D30-4993-85A7-2189E83B0CFD}" type="datetimeFigureOut">
              <a:rPr lang="ru-RU" smtClean="0"/>
              <a:t>31.01.2020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FCC4BF-7B0B-4C90-8C6C-8C067C9D0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A3A5CF-CF23-459C-B35F-A89CF69B4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69B5-9142-4A30-837A-7CCC32EB4D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6784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DBDBA-11E9-460A-9C1B-D12B9408B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D158E4-5931-40C7-B6A8-EC8DAF3BD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BB4F0-4D30-4993-85A7-2189E83B0CFD}" type="datetimeFigureOut">
              <a:rPr lang="ru-RU" smtClean="0"/>
              <a:t>31.01.2020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9FBBB8-71FC-4E12-911F-3EED5D484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957F4C-360B-4373-8FB6-2C74E7554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69B5-9142-4A30-837A-7CCC32EB4D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0187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250D6A-B36D-4E15-80BA-675EF5AAA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BB4F0-4D30-4993-85A7-2189E83B0CFD}" type="datetimeFigureOut">
              <a:rPr lang="ru-RU" smtClean="0"/>
              <a:t>31.01.2020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F358C6-F0E4-4BAC-B745-19A2DA44D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14200-96FF-48D2-8F27-E9958CF86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69B5-9142-4A30-837A-7CCC32EB4D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4567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8FF1E-014F-4CF3-B1BE-3FE864C92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C72EF-493A-4512-96A6-C1EB1007F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9212A2-BC75-4A7A-8E47-9042970239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C7FC72-CEBC-471D-8E68-815466647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BB4F0-4D30-4993-85A7-2189E83B0CFD}" type="datetimeFigureOut">
              <a:rPr lang="ru-RU" smtClean="0"/>
              <a:t>31.01.2020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55919A-A57A-4FD3-A6E9-38C6563AD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BBEE0F-1013-42A7-8AC6-0C1F11175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69B5-9142-4A30-837A-7CCC32EB4D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1626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88AD2-A124-4F0E-AF3D-369920B55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D2DBCF-55C5-4840-B463-164B8CFBD2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66F1FC-6639-4E7F-B0E5-6F2153932C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C91EC-BC59-42F9-A30A-408C7E033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BB4F0-4D30-4993-85A7-2189E83B0CFD}" type="datetimeFigureOut">
              <a:rPr lang="ru-RU" smtClean="0"/>
              <a:t>31.01.2020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7096E-064C-40EB-8448-DA2810E80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31A84-AD3C-4F31-9168-130B0D5DC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69B5-9142-4A30-837A-7CCC32EB4D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9599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C015D3-6788-4C35-A000-6E9E699FC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4A4D2F-5A02-4554-B189-3F34208BA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18153-C89E-43D4-86AA-BD40438ED0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BB4F0-4D30-4993-85A7-2189E83B0CFD}" type="datetimeFigureOut">
              <a:rPr lang="ru-RU" smtClean="0"/>
              <a:t>31.01.2020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C0CCD-EBE4-4A3E-B092-DC5C08D4AB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768B9-9EAD-45F3-8938-F32BB036B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869B5-9142-4A30-837A-7CCC32EB4D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8614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gif"/><Relationship Id="rId4" Type="http://schemas.openxmlformats.org/officeDocument/2006/relationships/image" Target="../media/image6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8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svg"/><Relationship Id="rId4" Type="http://schemas.openxmlformats.org/officeDocument/2006/relationships/image" Target="../media/image9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gi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gi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7.gi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8.gi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2CA62-FCD4-4341-BF69-18D5FA18A6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Understanding Deep Learning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236873-F521-4338-944F-21D0461A0A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Тонкая настройка нейронных сетей</a:t>
            </a:r>
          </a:p>
        </p:txBody>
      </p:sp>
    </p:spTree>
    <p:extLst>
      <p:ext uri="{BB962C8B-B14F-4D97-AF65-F5344CB8AC3E}">
        <p14:creationId xmlns:p14="http://schemas.microsoft.com/office/powerpoint/2010/main" val="1534107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89316-5D74-4F34-B051-95299A543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Расчет функции потерь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CD94-891B-4990-ACA7-EA5B38BB2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144"/>
            <a:ext cx="10515600" cy="4351338"/>
          </a:xfrm>
        </p:spPr>
        <p:txBody>
          <a:bodyPr>
            <a:noAutofit/>
          </a:bodyPr>
          <a:lstStyle/>
          <a:p>
            <a:r>
              <a:rPr lang="ru-RU" sz="1800" dirty="0"/>
              <a:t>Нам нужно уметь оценивать результат / прогноз нейронной сети. Для этого реализуем функцию потерь нейронной сети, которую будем стараться минимизировать</a:t>
            </a:r>
          </a:p>
          <a:p>
            <a:r>
              <a:rPr lang="ru-RU" sz="1800" dirty="0"/>
              <a:t>Существует много доступных функций потерь. Выбор конкретной функции потерь зависит от задачи. В этом руководстве мы будем использовать наиболее часто используемую функцию потерь - среднеквадратичную ошибку</a:t>
            </a:r>
          </a:p>
          <a:p>
            <a:endParaRPr lang="ru-RU" sz="1800" dirty="0"/>
          </a:p>
          <a:p>
            <a:endParaRPr lang="ru-RU" sz="1800" dirty="0"/>
          </a:p>
          <a:p>
            <a:endParaRPr lang="ru-RU" sz="1800" dirty="0"/>
          </a:p>
          <a:p>
            <a:r>
              <a:rPr lang="ru-RU" sz="1800" b="1" dirty="0"/>
              <a:t>Среднеквадратичная ошибка (MSE) </a:t>
            </a:r>
            <a:r>
              <a:rPr lang="ru-RU" sz="1800" dirty="0"/>
              <a:t>- это просто сумма разностей между каждым прогнозируемым значением и фактическим значением. Разница возводится в квадрат, поэтому мы тем самым измеряем абсолютное значение разницы</a:t>
            </a:r>
          </a:p>
          <a:p>
            <a:r>
              <a:rPr lang="ru-RU" sz="1800" dirty="0"/>
              <a:t>Наша цель при обучении нейронной сети - найти лучший </a:t>
            </a:r>
            <a:r>
              <a:rPr lang="ru-RU" sz="1800" b="1" dirty="0"/>
              <a:t>набор весов W </a:t>
            </a:r>
            <a:r>
              <a:rPr lang="ru-RU" sz="1800" dirty="0"/>
              <a:t>и </a:t>
            </a:r>
            <a:r>
              <a:rPr lang="ru-RU" sz="1800" b="1" dirty="0"/>
              <a:t>сдвигов b</a:t>
            </a:r>
            <a:r>
              <a:rPr lang="ru-RU" sz="1800" dirty="0"/>
              <a:t>, которые минимизируют выбранную </a:t>
            </a:r>
            <a:r>
              <a:rPr lang="ru-RU" sz="1800" b="1" dirty="0"/>
              <a:t>функцию потерь</a:t>
            </a:r>
            <a:endParaRPr lang="ru-RU" sz="1800" dirty="0"/>
          </a:p>
          <a:p>
            <a:endParaRPr lang="ru-RU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1CA417-1C5C-4210-8A51-997DD6F7B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953" y="3121757"/>
            <a:ext cx="4455485" cy="8910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0F97D2-44D3-4BAF-8652-3A82577C9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242" y="5712785"/>
            <a:ext cx="536257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94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26C7A-9565-4139-A79F-5E77768B3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Обратное распространение ошибки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1852B-2A4F-44A7-8160-FF5F85E0E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265" y="1467405"/>
            <a:ext cx="10515600" cy="4351338"/>
          </a:xfrm>
        </p:spPr>
        <p:txBody>
          <a:bodyPr>
            <a:normAutofit/>
          </a:bodyPr>
          <a:lstStyle/>
          <a:p>
            <a:r>
              <a:rPr lang="ru-RU" sz="1800" dirty="0"/>
              <a:t>Теперь, когда мы можем измерить ошибку нашего прогноза (потери), нам нужно найти способ распространить ошибку назад по сети и обновить наши веса </a:t>
            </a:r>
            <a:r>
              <a:rPr lang="ru-RU" sz="1800" b="1" dirty="0"/>
              <a:t>W и сдвиги b</a:t>
            </a:r>
            <a:r>
              <a:rPr lang="ru-RU" sz="1800" dirty="0"/>
              <a:t>.</a:t>
            </a:r>
          </a:p>
          <a:p>
            <a:r>
              <a:rPr lang="ru-RU" sz="1800" dirty="0"/>
              <a:t>Нам необходимо знать производную (изменение) функции потерь по весовым коэффициентам и смещениям, чтобы с ее помощью можно было скорректировать весовые коэффициенты и смещения</a:t>
            </a:r>
          </a:p>
          <a:p>
            <a:r>
              <a:rPr lang="ru-RU" sz="1800" dirty="0"/>
              <a:t>Если у нас есть производная, мы можем просто обновить веса и смещения, двигаясь в направлении антиградиента функции потерь. Метод градиентного спуска (</a:t>
            </a:r>
            <a:r>
              <a:rPr lang="ru-RU" sz="1800" dirty="0" err="1"/>
              <a:t>Gradient</a:t>
            </a:r>
            <a:r>
              <a:rPr lang="ru-RU" sz="1800" dirty="0"/>
              <a:t> </a:t>
            </a:r>
            <a:r>
              <a:rPr lang="ru-RU" sz="1800" dirty="0" err="1"/>
              <a:t>Descent</a:t>
            </a:r>
            <a:r>
              <a:rPr lang="ru-RU" sz="1800" dirty="0"/>
              <a:t>)</a:t>
            </a:r>
          </a:p>
          <a:p>
            <a:endParaRPr lang="ru-RU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E4AC91-3C0E-41A3-8405-43B9F0CF4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148" y="3429000"/>
            <a:ext cx="5882019" cy="334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652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SGD plateau">
            <a:extLst>
              <a:ext uri="{FF2B5EF4-FFF2-40B4-BE49-F238E27FC236}">
                <a16:creationId xmlns:a16="http://schemas.microsoft.com/office/drawing/2014/main" id="{2668F453-CB21-42AB-A2CE-A4D5926EF76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77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788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BA043-5700-4E90-B216-C7C94DEAC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Chain rule 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98D3E-EDAC-4C6E-872C-655610018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1709"/>
            <a:ext cx="10515600" cy="4351338"/>
          </a:xfrm>
        </p:spPr>
        <p:txBody>
          <a:bodyPr>
            <a:normAutofit/>
          </a:bodyPr>
          <a:lstStyle/>
          <a:p>
            <a:r>
              <a:rPr lang="ru-RU" sz="1800" dirty="0"/>
              <a:t>Однако, мы не можем напрямую рассчитать производную функции потерь по весам и смещениям, потому что уравнение функции потерь не содержит весов и смещений. Поэтому нам нужно воспользоваться правилом дифференцирования сложной функции (</a:t>
            </a:r>
            <a:r>
              <a:rPr lang="ru-RU" sz="1800" dirty="0" err="1"/>
              <a:t>chain</a:t>
            </a:r>
            <a:r>
              <a:rPr lang="ru-RU" sz="1800" dirty="0"/>
              <a:t> </a:t>
            </a:r>
            <a:r>
              <a:rPr lang="ru-RU" sz="1800" dirty="0" err="1"/>
              <a:t>rule</a:t>
            </a:r>
            <a:r>
              <a:rPr lang="en-US" sz="1800" dirty="0"/>
              <a:t>)</a:t>
            </a:r>
            <a:endParaRPr lang="ru-RU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3039A-4444-4FAD-A623-3492A6467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783" y="2668994"/>
            <a:ext cx="8535703" cy="382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27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5080B-903A-4EE9-AB49-663A43CE4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Добавляем прямой и обратный проход в </a:t>
            </a:r>
            <a:r>
              <a:rPr lang="en-US" dirty="0"/>
              <a:t>NeuralNetwork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A4DEE-7941-4003-975E-E994AE353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66" y="1775748"/>
            <a:ext cx="9154633" cy="462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256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0F775-FA46-4537-A37F-B710BCBDF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Применение нейронной сети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10D01-3535-47B9-886E-CD041CBD3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200" dirty="0"/>
              <a:t>Наша нейронная сеть должна изучить идеальный набор весов для представления функции </a:t>
            </a:r>
            <a:r>
              <a:rPr lang="ru-RU" sz="2200" b="1" dirty="0"/>
              <a:t>Y(X)</a:t>
            </a:r>
            <a:r>
              <a:rPr lang="ru-RU" sz="2200" dirty="0"/>
              <a:t>. Сможете найти закономерность внимательным всматриванием?</a:t>
            </a:r>
          </a:p>
          <a:p>
            <a:r>
              <a:rPr lang="ru-RU" sz="2200" dirty="0"/>
              <a:t>Давайте обучим нейронную сеть для 1500-2000 итераций и посмотрим на результат.</a:t>
            </a:r>
          </a:p>
          <a:p>
            <a:endParaRPr lang="ru-RU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D6A134-68B5-4059-9DA7-2F4FEA9F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675" y="3429000"/>
            <a:ext cx="5855595" cy="213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916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3C6064D-DFD2-4FA6-A68E-09EA5BF2F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035" y="784781"/>
            <a:ext cx="5129784" cy="52884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83BAE8-58F7-4D57-99FD-79E93757B4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1180" y="1428384"/>
            <a:ext cx="5129784" cy="400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575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F3E55-68A5-4AA5-8DDC-1D0FE96B9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Глоссарий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8AEE8D-A397-4F23-A587-BA6BB9C03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b="1" dirty="0"/>
              <a:t>Тренировочный сет (batch)</a:t>
            </a:r>
            <a:r>
              <a:rPr lang="ru-RU" dirty="0"/>
              <a:t> </a:t>
            </a:r>
          </a:p>
          <a:p>
            <a:r>
              <a:rPr lang="ru-RU" dirty="0"/>
              <a:t>Последовательность данных, которыми оперирует нейронная сеть.</a:t>
            </a:r>
          </a:p>
          <a:p>
            <a:pPr marL="0" indent="0">
              <a:buNone/>
            </a:pPr>
            <a:r>
              <a:rPr lang="ru-RU" b="1" dirty="0"/>
              <a:t>Итерация</a:t>
            </a:r>
          </a:p>
          <a:p>
            <a:r>
              <a:rPr lang="ru-RU" dirty="0"/>
              <a:t>Это своеобразный счетчик, который увеличивается каждый раз, когда нейронная сеть проходит один тренировочный сет. Другими словами, это общее количество тренировочных сетов пройденных нейронной сетью.</a:t>
            </a:r>
          </a:p>
          <a:p>
            <a:pPr marL="0" indent="0">
              <a:buNone/>
            </a:pPr>
            <a:r>
              <a:rPr lang="ru-RU" b="1" dirty="0"/>
              <a:t> Эпоха</a:t>
            </a:r>
          </a:p>
          <a:p>
            <a:r>
              <a:rPr lang="ru-RU" dirty="0"/>
              <a:t>При инициализации нейронной сети эта величина устанавливается в 0 и имеет потолок, задаваемый вручную. Чем больше эпоха, тем лучше натренирована сеть и соответственно, ее результат. Эпоха увеличивается каждый раз, когда мы проходим весь набор тренировочных сетов</a:t>
            </a:r>
          </a:p>
          <a:p>
            <a:r>
              <a:rPr lang="ru-RU" dirty="0"/>
              <a:t>Важно не путать итерацию с эпохой и понимать последовательность их инкремента. Сначала n раз увеличивается итерация, а потом уже эпоха и никак не наоборот. Другими словами, нельзя сначала тренировать нейросеть только на одном сете, потом на другом и </a:t>
            </a:r>
            <a:r>
              <a:rPr lang="ru-RU" dirty="0" err="1"/>
              <a:t>тд</a:t>
            </a:r>
            <a:r>
              <a:rPr lang="ru-RU" dirty="0"/>
              <a:t>. Нужно тренировать каждый сет один раз за эпоху.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6376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F4328-DFA6-4F0A-9FCE-806CAD522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ru-RU" sz="2600" dirty="0">
                <a:solidFill>
                  <a:srgbClr val="FFFFFF"/>
                </a:solidFill>
              </a:rPr>
              <a:t>Нейрон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251A7A-32A7-47E4-910F-00003DC22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539" y="760814"/>
            <a:ext cx="7188199" cy="228225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DA677-FE05-4558-BD82-D2C131D81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3539" y="3584427"/>
            <a:ext cx="7188199" cy="1292090"/>
          </a:xfrm>
        </p:spPr>
        <p:txBody>
          <a:bodyPr>
            <a:noAutofit/>
          </a:bodyPr>
          <a:lstStyle/>
          <a:p>
            <a:r>
              <a:rPr lang="ru-RU" sz="2200" dirty="0"/>
              <a:t>Самой простой из возможных конфигураций нейросетей является один нейрон с одним входом и одним выходом без активации (или можно сказать с линейной активацией f(x) = x)</a:t>
            </a:r>
          </a:p>
          <a:p>
            <a:endParaRPr lang="ru-RU" sz="2200" dirty="0"/>
          </a:p>
          <a:p>
            <a:r>
              <a:rPr lang="ru-RU" sz="2200" dirty="0"/>
              <a:t>Несмотря на свою простоту эта архитектура уже позволяет </a:t>
            </a:r>
            <a:r>
              <a:rPr lang="ru-RU" sz="2200" b="1" dirty="0"/>
              <a:t>делать линейную регрессию</a:t>
            </a:r>
            <a:r>
              <a:rPr lang="ru-RU" sz="2200" dirty="0"/>
              <a:t>, т.е. приближать функцию прямой линией (часто с минимизацией среднеквадратического отклонения).</a:t>
            </a:r>
          </a:p>
        </p:txBody>
      </p:sp>
    </p:spTree>
    <p:extLst>
      <p:ext uri="{BB962C8B-B14F-4D97-AF65-F5344CB8AC3E}">
        <p14:creationId xmlns:p14="http://schemas.microsoft.com/office/powerpoint/2010/main" val="3138993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039985-A6EB-4F18-9C59-2E3C933BC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5400" dirty="0">
                <a:solidFill>
                  <a:srgbClr val="FFFFFF"/>
                </a:solidFill>
              </a:rPr>
              <a:t>Аппроксимация простых функций</a:t>
            </a:r>
            <a:endParaRPr lang="en-US" sz="5400" dirty="0">
              <a:solidFill>
                <a:srgbClr val="FFFFFF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>
            <a:extLst>
              <a:ext uri="{FF2B5EF4-FFF2-40B4-BE49-F238E27FC236}">
                <a16:creationId xmlns:a16="http://schemas.microsoft.com/office/drawing/2014/main" id="{7E1CA17E-7006-4B8F-A8E7-38E456F29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1567" y="2592448"/>
            <a:ext cx="5455917" cy="366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E1A2294-4A85-4FB2-8E1A-0FD9583A5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2618364"/>
            <a:ext cx="5455917" cy="361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35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9E52A-9735-4F61-B6F4-735A4BF0E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Несколько слов про</a:t>
            </a:r>
            <a:r>
              <a:rPr lang="en-US" dirty="0"/>
              <a:t> Deep Learning </a:t>
            </a:r>
            <a:r>
              <a:rPr lang="ru-RU" dirty="0"/>
              <a:t>курс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78AE59-B3FF-49E4-AE39-B0A5DCA99815}"/>
              </a:ext>
            </a:extLst>
          </p:cNvPr>
          <p:cNvSpPr txBox="1"/>
          <p:nvPr/>
        </p:nvSpPr>
        <p:spPr>
          <a:xfrm>
            <a:off x="838200" y="1254753"/>
            <a:ext cx="10863551" cy="490903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664" indent="-28566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endParaRPr lang="ru-RU" sz="2200" kern="0" dirty="0">
              <a:ea typeface="Arial Unicode MS" pitchFamily="34" charset="-128"/>
              <a:cs typeface="Arial Unicode MS" pitchFamily="34" charset="-128"/>
            </a:endParaRPr>
          </a:p>
          <a:p>
            <a:pPr marL="285664" indent="-28566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ru-RU" sz="2200" kern="0" dirty="0">
                <a:ea typeface="Arial Unicode MS" pitchFamily="34" charset="-128"/>
                <a:cs typeface="Arial Unicode MS" pitchFamily="34" charset="-128"/>
              </a:rPr>
              <a:t>Встреча в пятницу – </a:t>
            </a:r>
            <a:r>
              <a:rPr lang="en-US" sz="2200" kern="0" dirty="0">
                <a:ea typeface="Arial Unicode MS" pitchFamily="34" charset="-128"/>
                <a:cs typeface="Arial Unicode MS" pitchFamily="34" charset="-128"/>
              </a:rPr>
              <a:t>Advanced Machine Learning </a:t>
            </a:r>
            <a:r>
              <a:rPr lang="ru-RU" sz="2200" kern="0" dirty="0">
                <a:ea typeface="Arial Unicode MS" pitchFamily="34" charset="-128"/>
                <a:cs typeface="Arial Unicode MS" pitchFamily="34" charset="-128"/>
              </a:rPr>
              <a:t>и </a:t>
            </a:r>
            <a:r>
              <a:rPr lang="en-US" sz="2200" kern="0" dirty="0">
                <a:ea typeface="Arial Unicode MS" pitchFamily="34" charset="-128"/>
                <a:cs typeface="Arial Unicode MS" pitchFamily="34" charset="-128"/>
              </a:rPr>
              <a:t>Deep Learning Course</a:t>
            </a:r>
            <a:r>
              <a:rPr lang="ru-RU" sz="2200" kern="0" dirty="0">
                <a:ea typeface="Arial Unicode MS" pitchFamily="34" charset="-128"/>
                <a:cs typeface="Arial Unicode MS" pitchFamily="34" charset="-128"/>
              </a:rPr>
              <a:t> (</a:t>
            </a:r>
            <a:r>
              <a:rPr lang="en-US" sz="2200" kern="0" dirty="0">
                <a:ea typeface="Arial Unicode MS" pitchFamily="34" charset="-128"/>
                <a:cs typeface="Arial Unicode MS" pitchFamily="34" charset="-128"/>
              </a:rPr>
              <a:t>~ 1.30 </a:t>
            </a:r>
            <a:r>
              <a:rPr lang="ru-RU" sz="2200" kern="0" dirty="0">
                <a:ea typeface="Arial Unicode MS" pitchFamily="34" charset="-128"/>
                <a:cs typeface="Arial Unicode MS" pitchFamily="34" charset="-128"/>
              </a:rPr>
              <a:t>час)</a:t>
            </a:r>
            <a:endParaRPr lang="en-US" sz="2200" kern="0" dirty="0">
              <a:ea typeface="Arial Unicode MS" pitchFamily="34" charset="-128"/>
              <a:cs typeface="Arial Unicode MS" pitchFamily="34" charset="-128"/>
            </a:endParaRPr>
          </a:p>
          <a:p>
            <a:pPr marL="285664" indent="-28566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ru-RU" sz="2200" strike="sngStrike" kern="0" dirty="0">
                <a:ea typeface="Arial Unicode MS" pitchFamily="34" charset="-128"/>
                <a:cs typeface="Arial Unicode MS" pitchFamily="34" charset="-128"/>
              </a:rPr>
              <a:t>Можно пропустить только </a:t>
            </a:r>
            <a:r>
              <a:rPr lang="en-US" sz="2200" strike="sngStrike" kern="0" dirty="0">
                <a:ea typeface="Arial Unicode MS" pitchFamily="34" charset="-128"/>
                <a:cs typeface="Arial Unicode MS" pitchFamily="34" charset="-128"/>
              </a:rPr>
              <a:t>3</a:t>
            </a:r>
            <a:r>
              <a:rPr lang="ru-RU" sz="2200" strike="sngStrike" kern="0" dirty="0">
                <a:ea typeface="Arial Unicode MS" pitchFamily="34" charset="-128"/>
                <a:cs typeface="Arial Unicode MS" pitchFamily="34" charset="-128"/>
              </a:rPr>
              <a:t> раза, если участвует меньше половины</a:t>
            </a:r>
            <a:r>
              <a:rPr lang="en-US" sz="2200" strike="sngStrike" kern="0" dirty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ru-RU" sz="2200" strike="sngStrike" kern="0" dirty="0">
                <a:ea typeface="Arial Unicode MS" pitchFamily="34" charset="-128"/>
                <a:cs typeface="Arial Unicode MS" pitchFamily="34" charset="-128"/>
              </a:rPr>
              <a:t>группы = </a:t>
            </a:r>
            <a:r>
              <a:rPr lang="en-US" sz="2200" strike="sngStrike" kern="0" dirty="0">
                <a:ea typeface="Arial Unicode MS" pitchFamily="34" charset="-128"/>
                <a:cs typeface="Arial Unicode MS" pitchFamily="34" charset="-128"/>
              </a:rPr>
              <a:t>game over</a:t>
            </a:r>
          </a:p>
          <a:p>
            <a:pPr marL="285664" indent="-28566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ru-RU" sz="2200" kern="0" dirty="0">
                <a:ea typeface="Arial Unicode MS" pitchFamily="34" charset="-128"/>
                <a:cs typeface="Arial Unicode MS" pitchFamily="34" charset="-128"/>
              </a:rPr>
              <a:t>Задания и код в </a:t>
            </a:r>
            <a:r>
              <a:rPr lang="en-US" sz="2200" kern="0" dirty="0">
                <a:ea typeface="Arial Unicode MS" pitchFamily="34" charset="-128"/>
                <a:cs typeface="Arial Unicode MS" pitchFamily="34" charset="-128"/>
              </a:rPr>
              <a:t>Google Colab</a:t>
            </a:r>
          </a:p>
          <a:p>
            <a:pPr marL="285664" indent="-28566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ru-RU" sz="2200" strike="sngStrike" kern="0" dirty="0">
                <a:ea typeface="Arial Unicode MS" pitchFamily="34" charset="-128"/>
                <a:cs typeface="Arial Unicode MS" pitchFamily="34" charset="-128"/>
              </a:rPr>
              <a:t>Кросс-</a:t>
            </a:r>
            <a:r>
              <a:rPr lang="ru-RU" sz="2200" strike="sngStrike" kern="0" dirty="0" err="1">
                <a:ea typeface="Arial Unicode MS" pitchFamily="34" charset="-128"/>
                <a:cs typeface="Arial Unicode MS" pitchFamily="34" charset="-128"/>
              </a:rPr>
              <a:t>ревью</a:t>
            </a:r>
            <a:r>
              <a:rPr lang="ru-RU" sz="2200" strike="sngStrike" kern="0" dirty="0">
                <a:ea typeface="Arial Unicode MS" pitchFamily="34" charset="-128"/>
                <a:cs typeface="Arial Unicode MS" pitchFamily="34" charset="-128"/>
              </a:rPr>
              <a:t> заданий</a:t>
            </a:r>
            <a:endParaRPr lang="en-US" sz="2200" strike="sngStrike" kern="0" dirty="0">
              <a:ea typeface="Arial Unicode MS" pitchFamily="34" charset="-128"/>
              <a:cs typeface="Arial Unicode MS" pitchFamily="34" charset="-128"/>
            </a:endParaRPr>
          </a:p>
          <a:p>
            <a:pPr marL="285664" indent="-28566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ru-RU" sz="2200" kern="0" dirty="0">
                <a:ea typeface="Arial Unicode MS" pitchFamily="34" charset="-128"/>
                <a:cs typeface="Arial Unicode MS" pitchFamily="34" charset="-128"/>
              </a:rPr>
              <a:t>По курсу будут месячные задания + финальный проект</a:t>
            </a:r>
          </a:p>
          <a:p>
            <a:pPr marL="285664" indent="-28566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ru-RU" sz="2200" kern="0" dirty="0">
                <a:ea typeface="Arial Unicode MS" pitchFamily="34" charset="-128"/>
                <a:cs typeface="Arial Unicode MS" pitchFamily="34" charset="-128"/>
              </a:rPr>
              <a:t>Задания сдаются в формате беседы</a:t>
            </a:r>
            <a:r>
              <a:rPr lang="en-US" sz="2200" kern="0" dirty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ru-RU" sz="2200" kern="0" dirty="0">
                <a:ea typeface="Arial Unicode MS" pitchFamily="34" charset="-128"/>
                <a:cs typeface="Arial Unicode MS" pitchFamily="34" charset="-128"/>
              </a:rPr>
              <a:t>по </a:t>
            </a:r>
            <a:r>
              <a:rPr lang="en-US" sz="2200" kern="0" dirty="0">
                <a:ea typeface="Arial Unicode MS" pitchFamily="34" charset="-128"/>
                <a:cs typeface="Arial Unicode MS" pitchFamily="34" charset="-128"/>
              </a:rPr>
              <a:t>Jupyter notebook</a:t>
            </a:r>
            <a:r>
              <a:rPr lang="ru-RU" sz="2200" kern="0" dirty="0">
                <a:ea typeface="Arial Unicode MS" pitchFamily="34" charset="-128"/>
                <a:cs typeface="Arial Unicode MS" pitchFamily="34" charset="-128"/>
              </a:rPr>
              <a:t> (по пятницам, после 18</a:t>
            </a:r>
            <a:r>
              <a:rPr lang="en-US" sz="2200" kern="0" dirty="0">
                <a:ea typeface="Arial Unicode MS" pitchFamily="34" charset="-128"/>
                <a:cs typeface="Arial Unicode MS" pitchFamily="34" charset="-128"/>
              </a:rPr>
              <a:t>:00</a:t>
            </a:r>
            <a:r>
              <a:rPr lang="ru-RU" sz="2200" kern="0" dirty="0">
                <a:ea typeface="Arial Unicode MS" pitchFamily="34" charset="-128"/>
                <a:cs typeface="Arial Unicode MS" pitchFamily="34" charset="-128"/>
              </a:rPr>
              <a:t>)</a:t>
            </a:r>
          </a:p>
          <a:p>
            <a:pPr marL="285664" indent="-28566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ru-RU" sz="2200" kern="0" dirty="0">
                <a:ea typeface="Arial Unicode MS" pitchFamily="34" charset="-128"/>
                <a:cs typeface="Arial Unicode MS" pitchFamily="34" charset="-128"/>
              </a:rPr>
              <a:t>Совместный конкурс на </a:t>
            </a:r>
            <a:r>
              <a:rPr lang="en-US" sz="2200" kern="0" dirty="0">
                <a:ea typeface="Arial Unicode MS" pitchFamily="34" charset="-128"/>
                <a:cs typeface="Arial Unicode MS" pitchFamily="34" charset="-128"/>
              </a:rPr>
              <a:t>Kaggle (?)</a:t>
            </a:r>
            <a:endParaRPr lang="ru-RU" sz="2200" kern="0" dirty="0">
              <a:ea typeface="Arial Unicode MS" pitchFamily="34" charset="-128"/>
              <a:cs typeface="Arial Unicode MS" pitchFamily="34" charset="-128"/>
            </a:endParaRPr>
          </a:p>
          <a:p>
            <a:pPr marL="285664" indent="-28566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ru-RU" sz="2200" kern="0" dirty="0">
                <a:ea typeface="Arial Unicode MS" pitchFamily="34" charset="-128"/>
                <a:cs typeface="Arial Unicode MS" pitchFamily="34" charset="-128"/>
              </a:rPr>
              <a:t>Призы по итогам для успешно прошедших </a:t>
            </a:r>
          </a:p>
          <a:p>
            <a:pPr marL="285664" indent="-28566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endParaRPr lang="ru-RU" sz="2200" kern="0" dirty="0"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64785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121837-2FA0-4783-94D5-86EF81447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ru-RU" sz="3200" dirty="0">
                <a:solidFill>
                  <a:srgbClr val="FFFFFF"/>
                </a:solidFill>
              </a:rPr>
              <a:t>Линейная регрессия</a:t>
            </a:r>
            <a:br>
              <a:rPr lang="ru-RU" sz="3200" dirty="0">
                <a:solidFill>
                  <a:srgbClr val="FFFFFF"/>
                </a:solidFill>
              </a:rPr>
            </a:br>
            <a:r>
              <a:rPr lang="ru-RU" sz="3200" dirty="0">
                <a:solidFill>
                  <a:srgbClr val="FFFFFF"/>
                </a:solidFill>
              </a:rPr>
              <a:t>Один нейрон</a:t>
            </a:r>
            <a:endParaRPr lang="en-US" sz="3200" dirty="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A4B223-12DC-4A84-8A83-BEDE03CDC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8744" y="2641858"/>
            <a:ext cx="5742607" cy="29287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A395A5-C177-49D1-9714-5C6872A4A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63" y="2428072"/>
            <a:ext cx="5505450" cy="3581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9C8FD5-26E0-4C94-8B2D-20E51EB49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894" y="6312915"/>
            <a:ext cx="81057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015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498E0-0111-4B14-8786-A4E652C43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Однослойная нейронная сеть</a:t>
            </a:r>
          </a:p>
        </p:txBody>
      </p:sp>
      <p:sp>
        <p:nvSpPr>
          <p:cNvPr id="6" name="AutoShape 4" descr="title">
            <a:extLst>
              <a:ext uri="{FF2B5EF4-FFF2-40B4-BE49-F238E27FC236}">
                <a16:creationId xmlns:a16="http://schemas.microsoft.com/office/drawing/2014/main" id="{F03B7F18-53F4-4089-9B7E-058FA81E40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36DD84-E052-43D0-B988-E74C6BB76B7E}"/>
              </a:ext>
            </a:extLst>
          </p:cNvPr>
          <p:cNvSpPr/>
          <p:nvPr/>
        </p:nvSpPr>
        <p:spPr>
          <a:xfrm>
            <a:off x="740735" y="1666030"/>
            <a:ext cx="606410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latin typeface="Helvetica Neue"/>
              </a:rPr>
              <a:t>С приближением прямой всё ясно. Но это и классическая линейная регрессия неплохо делала.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latin typeface="Helvetica Neue"/>
              </a:rPr>
              <a:t>Как же захватить нейросетью нелинейность функции?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latin typeface="Helvetica Neue"/>
              </a:rPr>
              <a:t>Попробуем добавить больше нейронов. Например, пять. На выходе ожидается одно значение для этого придётся добавить ещё один слой к сети, который просто будет суммировать все выходные значения с каждого из пяти нейронов</a:t>
            </a:r>
            <a:endParaRPr lang="ru-RU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312E14-39ED-42BD-9C6D-B17B4A196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503" y="1463900"/>
            <a:ext cx="4507762" cy="423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28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4410F-5514-40F3-A533-F4173A697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Линейная регрессия. Один слой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C369AB-DA75-4B72-B83A-1407E06D2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1666875"/>
            <a:ext cx="5343525" cy="3524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B39B9C-E408-4C76-8AB2-BDA8740DA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712" y="1517299"/>
            <a:ext cx="5447448" cy="3823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7DF703-18B6-43DC-8198-3203806E3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097" y="5421464"/>
            <a:ext cx="6347969" cy="122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80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F5453-07C0-4DB8-8E7C-BDE58E6C1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Однослойная нейронная сеть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3C8E1-D433-4891-8DC5-EEB6A370A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Ничего не вышло.</a:t>
            </a:r>
          </a:p>
          <a:p>
            <a:r>
              <a:rPr lang="ru-RU" dirty="0"/>
              <a:t>Всё та же прямая, хотя матрица весов немного разрослась.</a:t>
            </a:r>
          </a:p>
          <a:p>
            <a:r>
              <a:rPr lang="ru-RU" dirty="0"/>
              <a:t>Всё дело в том, что архитектура нашей сети сводится к линейной комбинации линейных функций:</a:t>
            </a:r>
          </a:p>
          <a:p>
            <a:r>
              <a:rPr lang="ru-RU" dirty="0"/>
              <a:t>f(x) = w1' * (w1 * x + b1) +… + w5' (w5 * x + b5) + b</a:t>
            </a:r>
          </a:p>
          <a:p>
            <a:r>
              <a:rPr lang="ru-RU" dirty="0"/>
              <a:t>Т.е. опять же является линейной функцией. Чтобы сделать поведение нашей сети более интересным, добавим нейронам внутреннего слоя функцию активации </a:t>
            </a:r>
            <a:r>
              <a:rPr lang="ru-RU" dirty="0" err="1"/>
              <a:t>ReLU</a:t>
            </a:r>
            <a:r>
              <a:rPr lang="ru-RU" dirty="0"/>
              <a:t> (выпрямитель, f(x) = </a:t>
            </a:r>
            <a:r>
              <a:rPr lang="ru-RU" dirty="0" err="1"/>
              <a:t>max</a:t>
            </a:r>
            <a:r>
              <a:rPr lang="ru-RU" dirty="0"/>
              <a:t>(0, x)), которая позволяет сети ломать прямую на сегменты:</a:t>
            </a:r>
          </a:p>
          <a:p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2218063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F8A66C-81F1-42B6-851C-116639F14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ru-RU" sz="5400" dirty="0">
                <a:solidFill>
                  <a:srgbClr val="FFFFFF"/>
                </a:solidFill>
              </a:rPr>
              <a:t>Нелинейность. Функция активации </a:t>
            </a:r>
            <a:r>
              <a:rPr lang="en-US" sz="5400" dirty="0">
                <a:solidFill>
                  <a:srgbClr val="FFFFFF"/>
                </a:solidFill>
              </a:rPr>
              <a:t>ReLu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>
            <a:extLst>
              <a:ext uri="{FF2B5EF4-FFF2-40B4-BE49-F238E27FC236}">
                <a16:creationId xmlns:a16="http://schemas.microsoft.com/office/drawing/2014/main" id="{BD42E12D-0192-4218-8DBE-5CAB4A955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5966" y="2364369"/>
            <a:ext cx="5455917" cy="375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7014D08-7872-4E9D-A07E-481547010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394" y="4241349"/>
            <a:ext cx="5455917" cy="12821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662F4A-AFA9-46D6-BB01-508289E8480D}"/>
              </a:ext>
            </a:extLst>
          </p:cNvPr>
          <p:cNvSpPr/>
          <p:nvPr/>
        </p:nvSpPr>
        <p:spPr>
          <a:xfrm>
            <a:off x="666306" y="6208217"/>
            <a:ext cx="112346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Helvetica Neue"/>
              </a:rPr>
              <a:t>Максимальное количество сегментов совпадает с количеством нейронов на внутреннем слое. Добавив больше нейронов можно получить более точное приближение</a:t>
            </a:r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27946A-790A-4D8D-A34F-8B8D0B480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983" y="2763303"/>
            <a:ext cx="3999297" cy="128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84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D1100-EB96-414F-8785-FFC282EC8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3200" dirty="0">
                <a:solidFill>
                  <a:srgbClr val="FFFFFF"/>
                </a:solidFill>
              </a:rPr>
              <a:t>Размер однослойной сети с функцией активации</a:t>
            </a:r>
            <a:endParaRPr lang="en-US" sz="3200" dirty="0">
              <a:solidFill>
                <a:srgbClr val="FFFFFF"/>
              </a:solidFill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6" name="Picture 4">
            <a:extLst>
              <a:ext uri="{FF2B5EF4-FFF2-40B4-BE49-F238E27FC236}">
                <a16:creationId xmlns:a16="http://schemas.microsoft.com/office/drawing/2014/main" id="{9632247A-1879-417B-91A5-55312D3EE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9758" y="2588060"/>
            <a:ext cx="5455917" cy="366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4" name="Picture 2">
            <a:extLst>
              <a:ext uri="{FF2B5EF4-FFF2-40B4-BE49-F238E27FC236}">
                <a16:creationId xmlns:a16="http://schemas.microsoft.com/office/drawing/2014/main" id="{8D480B43-71B2-46D9-8D50-444E16698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882" y="2588060"/>
            <a:ext cx="5455917" cy="366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ECFBB7-7E93-4580-8151-351FF10B144C}"/>
              </a:ext>
            </a:extLst>
          </p:cNvPr>
          <p:cNvSpPr txBox="1"/>
          <p:nvPr/>
        </p:nvSpPr>
        <p:spPr>
          <a:xfrm>
            <a:off x="1509823" y="3125972"/>
            <a:ext cx="17091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10 нейронов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9C2D8B-BA71-423E-BE41-59CB63934F60}"/>
              </a:ext>
            </a:extLst>
          </p:cNvPr>
          <p:cNvSpPr txBox="1"/>
          <p:nvPr/>
        </p:nvSpPr>
        <p:spPr>
          <a:xfrm>
            <a:off x="6961354" y="2822040"/>
            <a:ext cx="28280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100 нейронов + </a:t>
            </a:r>
            <a:r>
              <a:rPr lang="en-US" sz="2200" dirty="0"/>
              <a:t>SGDm</a:t>
            </a:r>
            <a:endParaRPr lang="ru-RU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110897-8F20-4EBB-8190-597CC91A3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404" y="6254436"/>
            <a:ext cx="5619750" cy="381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5919BE-594A-47BD-95E3-C755DB7209C9}"/>
              </a:ext>
            </a:extLst>
          </p:cNvPr>
          <p:cNvSpPr txBox="1"/>
          <p:nvPr/>
        </p:nvSpPr>
        <p:spPr>
          <a:xfrm>
            <a:off x="9219451" y="5059941"/>
            <a:ext cx="31548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Плавные повороты на резких изгибах за счет </a:t>
            </a:r>
            <a:r>
              <a:rPr lang="en-US" dirty="0"/>
              <a:t>SGDm</a:t>
            </a:r>
            <a:r>
              <a:rPr lang="ru-RU" dirty="0"/>
              <a:t> с инерцией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9FDF53-36EF-4CBF-A0E3-524F8FDB41AF}"/>
              </a:ext>
            </a:extLst>
          </p:cNvPr>
          <p:cNvCxnSpPr>
            <a:cxnSpLocks/>
          </p:cNvCxnSpPr>
          <p:nvPr/>
        </p:nvCxnSpPr>
        <p:spPr>
          <a:xfrm flipH="1">
            <a:off x="8474149" y="5571936"/>
            <a:ext cx="745302" cy="113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4AE760-1F23-414B-9258-DCBDD3E694E6}"/>
              </a:ext>
            </a:extLst>
          </p:cNvPr>
          <p:cNvCxnSpPr>
            <a:cxnSpLocks/>
          </p:cNvCxnSpPr>
          <p:nvPr/>
        </p:nvCxnSpPr>
        <p:spPr>
          <a:xfrm flipV="1">
            <a:off x="10002478" y="3125972"/>
            <a:ext cx="313853" cy="1997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55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E888D-E8DE-4FD4-82B5-A3DC69AD9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/>
              <a:t>Усложняем функцию!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D7086-68D3-4D92-9A9A-FFDF78FDD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ru-RU" sz="2000" dirty="0"/>
              <a:t>Синус — довольно удачная функция для оптимизации. Главным образом потому, что </a:t>
            </a:r>
            <a:r>
              <a:rPr lang="ru-RU" sz="2000" b="1" dirty="0"/>
              <a:t>у него нет широких плато </a:t>
            </a:r>
            <a:r>
              <a:rPr lang="ru-RU" sz="2000" dirty="0"/>
              <a:t>— т.е. областей, где функция изменяется очень медленно. К тому же сама функция изменяется довольно равномерно. Чтобы проверить нашу конфигурацию на прочность, возьмём функцию посложнее: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4528FA6E-27E9-4A12-B402-C671F1F4FF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"/>
          <a:stretch/>
        </p:blipFill>
        <p:spPr bwMode="auto">
          <a:xfrm>
            <a:off x="5065866" y="1435930"/>
            <a:ext cx="6233160" cy="427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422DDE-84E8-4BBA-85B8-7B8BFD509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42" y="5731050"/>
            <a:ext cx="11808116" cy="89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79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146806-CD15-48F3-A97C-B0691F07B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3200" dirty="0">
                <a:solidFill>
                  <a:srgbClr val="FFFFFF"/>
                </a:solidFill>
              </a:rPr>
              <a:t>Пробуем прежний </a:t>
            </a:r>
            <a:r>
              <a:rPr lang="en-US" sz="3200" dirty="0">
                <a:solidFill>
                  <a:srgbClr val="FFFFFF"/>
                </a:solidFill>
              </a:rPr>
              <a:t>baseline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2" name="Picture 2">
            <a:extLst>
              <a:ext uri="{FF2B5EF4-FFF2-40B4-BE49-F238E27FC236}">
                <a16:creationId xmlns:a16="http://schemas.microsoft.com/office/drawing/2014/main" id="{ABFF336E-D83F-4FCE-9C87-715C64C95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1567" y="2587547"/>
            <a:ext cx="5455917" cy="3676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D7698C2-B759-4CEB-B52D-53DB79709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600429"/>
            <a:ext cx="5455917" cy="165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69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90C47-5948-42EC-BB94-2CC8B0F16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Усложняем нелинейность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176A679-53F8-44D6-B1DE-466DAC4EB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058" y="492573"/>
            <a:ext cx="5719073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42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58D13A-496E-4433-9175-139B6C01D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ru-RU" sz="3200" dirty="0">
                <a:solidFill>
                  <a:srgbClr val="FFFFFF"/>
                </a:solidFill>
              </a:rPr>
              <a:t>Усложняем нелинейность</a:t>
            </a:r>
            <a:br>
              <a:rPr lang="ru-RU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Tanh vs ReLu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>
            <a:extLst>
              <a:ext uri="{FF2B5EF4-FFF2-40B4-BE49-F238E27FC236}">
                <a16:creationId xmlns:a16="http://schemas.microsoft.com/office/drawing/2014/main" id="{C8F9810E-7B14-4B28-83DD-7C89C6269A9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1567" y="2587547"/>
            <a:ext cx="5455917" cy="3676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9FAE931-D0EB-46B5-9D3B-F29DD22DC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034378"/>
            <a:ext cx="5455917" cy="278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44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265AD-8939-428D-A9EB-7F2F7A02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нужно для сегодняшней лекции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A30E2-36F6-422A-BF25-1AE4DD45A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Листок бумаги</a:t>
            </a:r>
          </a:p>
          <a:p>
            <a:r>
              <a:rPr lang="en-US" dirty="0"/>
              <a:t>Jupyter Notebook</a:t>
            </a:r>
            <a:r>
              <a:rPr lang="ru-RU" dirty="0"/>
              <a:t> (</a:t>
            </a:r>
            <a:r>
              <a:rPr lang="en-US" dirty="0"/>
              <a:t>Colab / </a:t>
            </a:r>
            <a:r>
              <a:rPr lang="ru-RU" dirty="0"/>
              <a:t>ноутбук)</a:t>
            </a:r>
            <a:r>
              <a:rPr lang="en-US" dirty="0"/>
              <a:t> </a:t>
            </a:r>
          </a:p>
          <a:p>
            <a:r>
              <a:rPr lang="en-US" dirty="0"/>
              <a:t>Numpy</a:t>
            </a:r>
          </a:p>
          <a:p>
            <a:r>
              <a:rPr lang="en-US" dirty="0"/>
              <a:t>Tensorflow Keras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490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01D7A-4F2C-4D5B-8771-24F8DE3F9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Инициализация весов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A3099-B93A-4362-B660-442E88834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1077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ru-RU" sz="2200" dirty="0"/>
              <a:t>Приближение стало лучше на сгибах, но часть функции наша сеть не увидела.</a:t>
            </a:r>
          </a:p>
          <a:p>
            <a:r>
              <a:rPr lang="ru-RU" sz="2200" dirty="0"/>
              <a:t>Давайте попробуем поиграться с ещё одним параметром — начальным распределением весов.</a:t>
            </a:r>
          </a:p>
          <a:p>
            <a:r>
              <a:rPr lang="ru-RU" sz="2200" dirty="0"/>
              <a:t>Используем популярное на практике значение '</a:t>
            </a:r>
            <a:r>
              <a:rPr lang="ru-RU" sz="2200" dirty="0" err="1"/>
              <a:t>glorot_normal</a:t>
            </a:r>
            <a:r>
              <a:rPr lang="ru-RU" sz="2200" dirty="0"/>
              <a:t>' (по имени исследователя </a:t>
            </a:r>
            <a:r>
              <a:rPr lang="ru-RU" sz="2200" dirty="0" err="1"/>
              <a:t>Xavier</a:t>
            </a:r>
            <a:r>
              <a:rPr lang="ru-RU" sz="2200" dirty="0"/>
              <a:t> </a:t>
            </a:r>
            <a:r>
              <a:rPr lang="ru-RU" sz="2200" dirty="0" err="1"/>
              <a:t>Glorot</a:t>
            </a:r>
            <a:r>
              <a:rPr lang="ru-RU" sz="2200" dirty="0"/>
              <a:t>, в некоторых </a:t>
            </a:r>
            <a:r>
              <a:rPr lang="ru-RU" sz="2200" dirty="0" err="1"/>
              <a:t>фреймворках</a:t>
            </a:r>
            <a:r>
              <a:rPr lang="ru-RU" sz="2200" dirty="0"/>
              <a:t> называется XAVIER):</a:t>
            </a:r>
          </a:p>
          <a:p>
            <a:endParaRPr lang="ru-RU" sz="2200" dirty="0"/>
          </a:p>
          <a:p>
            <a:r>
              <a:rPr lang="ru-RU" sz="2200" dirty="0"/>
              <a:t>Очевидно, что этот вопрос очень важен: установка всех весов в 0 будет серьезным препятствием для обучения, так как ни один из весов изначально не будет активен.</a:t>
            </a:r>
          </a:p>
          <a:p>
            <a:pPr marL="0" indent="0">
              <a:buNone/>
            </a:pPr>
            <a:endParaRPr lang="ru-RU" sz="2200" dirty="0"/>
          </a:p>
          <a:p>
            <a:r>
              <a:rPr lang="ru-RU" sz="2200" dirty="0"/>
              <a:t>От правильной инициализации модели может зависеть, достигнет она высочайшей производительности или вообще не будет сходиться.</a:t>
            </a:r>
          </a:p>
          <a:p>
            <a:endParaRPr lang="ru-RU" sz="2200" dirty="0"/>
          </a:p>
          <a:p>
            <a:r>
              <a:rPr lang="ru-RU" sz="2200" dirty="0"/>
              <a:t>Даже если задача не предполагает такой крайности, удачно выбранный способ инициализации весов может значительно влиять на способность модели к обучению, так как он предустанавливает параметры модели с учетом функции потерь.</a:t>
            </a:r>
          </a:p>
          <a:p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3868376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01D7A-4F2C-4D5B-8771-24F8DE3F9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Инициализация весов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623DF1-6E22-4A8F-82A5-7B265017E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7004"/>
            <a:ext cx="10515600" cy="4351338"/>
          </a:xfrm>
        </p:spPr>
        <p:txBody>
          <a:bodyPr>
            <a:normAutofit/>
          </a:bodyPr>
          <a:lstStyle/>
          <a:p>
            <a:r>
              <a:rPr lang="ru-RU" sz="2200" b="1" dirty="0"/>
              <a:t>Метод инициализации </a:t>
            </a:r>
            <a:r>
              <a:rPr lang="ru-RU" sz="2200" b="1" dirty="0" err="1"/>
              <a:t>Завьера</a:t>
            </a:r>
            <a:r>
              <a:rPr lang="ru-RU" sz="2200" b="1" dirty="0"/>
              <a:t> (</a:t>
            </a:r>
            <a:r>
              <a:rPr lang="ru-RU" sz="2200" b="1" dirty="0" err="1"/>
              <a:t>Xavier</a:t>
            </a:r>
            <a:r>
              <a:rPr lang="ru-RU" sz="2200" b="1" dirty="0"/>
              <a:t>)</a:t>
            </a:r>
            <a:r>
              <a:rPr lang="ru-RU" sz="2200" dirty="0"/>
              <a:t> (иногда — метод </a:t>
            </a:r>
            <a:r>
              <a:rPr lang="ru-RU" sz="2200" dirty="0" err="1"/>
              <a:t>Glorot’а</a:t>
            </a:r>
            <a:r>
              <a:rPr lang="ru-RU" sz="2200" dirty="0"/>
              <a:t>).</a:t>
            </a:r>
          </a:p>
          <a:p>
            <a:r>
              <a:rPr lang="ru-RU" sz="2200" dirty="0"/>
              <a:t>Основная идея этого метода — упростить прохождение сигнала через слой во время как прямого, так и обратного распространения ошибки для линейной функции активации (этот метод также хорошо работает для </a:t>
            </a:r>
            <a:r>
              <a:rPr lang="ru-RU" sz="2200" dirty="0" err="1"/>
              <a:t>сигмоидной</a:t>
            </a:r>
            <a:r>
              <a:rPr lang="ru-RU" sz="2200" dirty="0"/>
              <a:t> функции, так как участок, где она ненасыщена, также имеет линейный характер).</a:t>
            </a:r>
          </a:p>
          <a:p>
            <a:r>
              <a:rPr lang="ru-RU" sz="2200" dirty="0"/>
              <a:t>При вычислении весов этот метод опирается на вероятностное распределение (равномерное или нормальное) с дисперсией</a:t>
            </a:r>
          </a:p>
          <a:p>
            <a:endParaRPr lang="ru-RU" sz="2200" dirty="0"/>
          </a:p>
          <a:p>
            <a:endParaRPr lang="ru-RU" sz="2200" dirty="0"/>
          </a:p>
          <a:p>
            <a:r>
              <a:rPr lang="ru-RU" sz="2200" b="1" dirty="0"/>
              <a:t>Метод инициализации </a:t>
            </a:r>
            <a:r>
              <a:rPr lang="ru-RU" sz="2200" b="1" dirty="0" err="1"/>
              <a:t>Ге</a:t>
            </a:r>
            <a:r>
              <a:rPr lang="ru-RU" sz="2200" b="1" dirty="0"/>
              <a:t> (</a:t>
            </a:r>
            <a:r>
              <a:rPr lang="ru-RU" sz="2200" b="1" dirty="0" err="1"/>
              <a:t>He</a:t>
            </a:r>
            <a:r>
              <a:rPr lang="ru-RU" sz="2200" b="1" dirty="0"/>
              <a:t>) </a:t>
            </a:r>
            <a:r>
              <a:rPr lang="ru-RU" sz="2200" dirty="0"/>
              <a:t>— это вариация метода </a:t>
            </a:r>
            <a:r>
              <a:rPr lang="ru-RU" sz="2200" dirty="0" err="1"/>
              <a:t>Завьера</a:t>
            </a:r>
            <a:r>
              <a:rPr lang="ru-RU" sz="2200" dirty="0"/>
              <a:t>, больше подходящая функции активации </a:t>
            </a:r>
            <a:r>
              <a:rPr lang="ru-RU" sz="2200" dirty="0" err="1"/>
              <a:t>ReLU</a:t>
            </a:r>
            <a:r>
              <a:rPr lang="ru-RU" sz="2200" dirty="0"/>
              <a:t>, компенсирующая тот факт, что эта функция возвращает нуль для половины области определения. А именно, в этом случае</a:t>
            </a:r>
          </a:p>
          <a:p>
            <a:endParaRPr lang="ru-RU" sz="2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166BED-09B5-4D29-8D42-1B1612BC4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714" y="4177931"/>
            <a:ext cx="2209800" cy="628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CB7393-AC19-4658-A95E-AE2F43FA5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036" y="5978342"/>
            <a:ext cx="16383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834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40ED5F-D0FD-4C4B-991A-5E3DE78DF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ru-RU" sz="3200" dirty="0">
                <a:solidFill>
                  <a:srgbClr val="FFFFFF"/>
                </a:solidFill>
              </a:rPr>
              <a:t>Инициализация весов</a:t>
            </a:r>
            <a:br>
              <a:rPr lang="ru-RU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Glorot vs He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6" name="Picture 4">
            <a:extLst>
              <a:ext uri="{FF2B5EF4-FFF2-40B4-BE49-F238E27FC236}">
                <a16:creationId xmlns:a16="http://schemas.microsoft.com/office/drawing/2014/main" id="{297E617D-B1A1-45B6-8FC8-9A4645906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1567" y="2587547"/>
            <a:ext cx="5455917" cy="3676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4" name="Picture 2">
            <a:extLst>
              <a:ext uri="{FF2B5EF4-FFF2-40B4-BE49-F238E27FC236}">
                <a16:creationId xmlns:a16="http://schemas.microsoft.com/office/drawing/2014/main" id="{C81ED8E3-AB99-4741-986A-7178699D6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45073" y="2587547"/>
            <a:ext cx="5455917" cy="3676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A4B8FC-80CC-4129-BCF6-8C05E228DB2D}"/>
              </a:ext>
            </a:extLst>
          </p:cNvPr>
          <p:cNvSpPr txBox="1"/>
          <p:nvPr/>
        </p:nvSpPr>
        <p:spPr>
          <a:xfrm>
            <a:off x="754912" y="2277801"/>
            <a:ext cx="26679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Init = ‘</a:t>
            </a:r>
            <a:r>
              <a:rPr lang="en-US" sz="2200" dirty="0" err="1"/>
              <a:t>glorot_normal</a:t>
            </a:r>
            <a:r>
              <a:rPr lang="en-US" sz="2200" dirty="0"/>
              <a:t>’ </a:t>
            </a:r>
            <a:endParaRPr lang="ru-RU" sz="2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A51732-20F3-4E8E-B58A-1AE2C367E24F}"/>
              </a:ext>
            </a:extLst>
          </p:cNvPr>
          <p:cNvSpPr txBox="1"/>
          <p:nvPr/>
        </p:nvSpPr>
        <p:spPr>
          <a:xfrm>
            <a:off x="6648893" y="2231140"/>
            <a:ext cx="22846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Init = ‘</a:t>
            </a:r>
            <a:r>
              <a:rPr lang="en-US" sz="2200" dirty="0" err="1"/>
              <a:t>he_normal</a:t>
            </a:r>
            <a:r>
              <a:rPr lang="en-US" sz="2200" dirty="0"/>
              <a:t>’ 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18317657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7F283-B3F1-4956-958D-8FFBAD5F7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/>
              <a:t>Как нейросеть воспроизводит функцию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66F43-8AA1-4B62-B771-417185775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ru-RU" sz="2000" dirty="0"/>
              <a:t>Давайте сделаем небольшую паузу и разберёмся, каким образом работает наша текущая конфигурация. Сеть представляет из себя линейную комбинацию гиперболических тангенсов:</a:t>
            </a:r>
          </a:p>
          <a:p>
            <a:r>
              <a:rPr lang="ru-RU" sz="2000" dirty="0"/>
              <a:t>f(x) = w1' * </a:t>
            </a:r>
            <a:r>
              <a:rPr lang="ru-RU" sz="2000" dirty="0" err="1"/>
              <a:t>tanh</a:t>
            </a:r>
            <a:r>
              <a:rPr lang="ru-RU" sz="2000" dirty="0"/>
              <a:t>(w1 * x + b1) +… + w5' * </a:t>
            </a:r>
            <a:r>
              <a:rPr lang="ru-RU" sz="2000" dirty="0" err="1"/>
              <a:t>tanh</a:t>
            </a:r>
            <a:r>
              <a:rPr lang="ru-RU" sz="2000" dirty="0"/>
              <a:t>(w5 * x + b5) + b</a:t>
            </a:r>
            <a:endParaRPr lang="en-US" sz="2000" dirty="0"/>
          </a:p>
          <a:p>
            <a:endParaRPr lang="en-US" sz="2000" dirty="0"/>
          </a:p>
          <a:p>
            <a:endParaRPr lang="ru-RU" sz="2000" dirty="0"/>
          </a:p>
          <a:p>
            <a:endParaRPr lang="ru-RU" sz="20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8384B89-4D0A-42AE-9EDF-3C44EDD70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"/>
          <a:stretch/>
        </p:blipFill>
        <p:spPr bwMode="auto">
          <a:xfrm>
            <a:off x="4904904" y="1645640"/>
            <a:ext cx="5596979" cy="383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9ECA299-029D-47ED-96E1-6F5E2E831EBC}"/>
              </a:ext>
            </a:extLst>
          </p:cNvPr>
          <p:cNvSpPr/>
          <p:nvPr/>
        </p:nvSpPr>
        <p:spPr>
          <a:xfrm>
            <a:off x="1098487" y="5482234"/>
            <a:ext cx="96722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На иллюстрации хорошо видно, что каждый гиперболический тангенс захватил небольшую зону ответственности и работает над приближением функции в своём небольшом диапазоне. За пределами своей области тангенс сваливается в ноль или единицу и просто даёт смещение по оси ординат</a:t>
            </a:r>
          </a:p>
        </p:txBody>
      </p:sp>
    </p:spTree>
    <p:extLst>
      <p:ext uri="{BB962C8B-B14F-4D97-AF65-F5344CB8AC3E}">
        <p14:creationId xmlns:p14="http://schemas.microsoft.com/office/powerpoint/2010/main" val="37001242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EC751F-DAE9-4BE1-804F-39EDAB893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Let’s go deeper!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027B072-CF2F-4C4A-A903-D1F91A6AE8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1567" y="2587547"/>
            <a:ext cx="5455917" cy="3676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B21781D-3432-4C15-B180-F868B0B74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2959359"/>
            <a:ext cx="5455917" cy="293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584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8491C-30D6-4CAD-BE54-50BCD0965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Рекомендации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7694E-B55D-43FE-B8A4-0708DE5DA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Слепое добавление слоёв не даёт автоматического улучшения, что называется из коробки.</a:t>
            </a:r>
          </a:p>
          <a:p>
            <a:r>
              <a:rPr lang="ru-RU" dirty="0"/>
              <a:t>Для большинства практических применений двух внутренних слоёв вполне достаточно, при этом вам не придётся разбираться с эффектами слишком глубоких сетей, как например проблема исчезающего градиента.</a:t>
            </a:r>
          </a:p>
          <a:p>
            <a:r>
              <a:rPr lang="ru-RU" dirty="0"/>
              <a:t>Если вы всё-таки решили идти в глубину, будьте готовы много экспериментировать с обучением сети.</a:t>
            </a:r>
          </a:p>
          <a:p>
            <a:r>
              <a:rPr lang="ru-RU" dirty="0"/>
              <a:t>Таким образом, нейронные сети — это мощный, но при этом нетривиальный прикладной инструмент. Лучший способ научиться строить рабочие нейросетевые конфигурации — начинать с более простых моделей и много экспериментировать с архитектурами и гиперпараметрами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70291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9CAC6-A8F7-44DD-9937-CCFB0B2DB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Многослойный персептрон </a:t>
            </a:r>
            <a:br>
              <a:rPr lang="ru-RU" dirty="0"/>
            </a:br>
            <a:r>
              <a:rPr lang="ru-RU" dirty="0"/>
              <a:t>Тонкая настройка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C44D2-7226-4AED-B0B5-50D19CAE5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Batch Normalization</a:t>
            </a:r>
          </a:p>
          <a:p>
            <a:r>
              <a:rPr lang="ru-RU" dirty="0"/>
              <a:t>Инициализация весов</a:t>
            </a:r>
          </a:p>
          <a:p>
            <a:r>
              <a:rPr lang="ru-RU" dirty="0"/>
              <a:t>Регуляризация (l2 и дропаут)</a:t>
            </a:r>
          </a:p>
          <a:p>
            <a:r>
              <a:rPr lang="ru-RU" dirty="0"/>
              <a:t>Функция активации ReLu для борьбы с затуханием градиента</a:t>
            </a:r>
          </a:p>
          <a:p>
            <a:r>
              <a:rPr lang="ru-RU" dirty="0"/>
              <a:t>Использование ансамбля нейросетей </a:t>
            </a:r>
          </a:p>
          <a:p>
            <a:r>
              <a:rPr lang="ru-RU" dirty="0"/>
              <a:t>Использованием стэкинга нейросетей</a:t>
            </a:r>
          </a:p>
        </p:txBody>
      </p:sp>
    </p:spTree>
    <p:extLst>
      <p:ext uri="{BB962C8B-B14F-4D97-AF65-F5344CB8AC3E}">
        <p14:creationId xmlns:p14="http://schemas.microsoft.com/office/powerpoint/2010/main" val="15820977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95C95-EE63-4AF4-8BBB-C39F8D87F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1710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4800" dirty="0"/>
              <a:t>Способы регуляризации нейронной сети </a:t>
            </a:r>
            <a:endParaRPr lang="en-US" sz="3200" dirty="0"/>
          </a:p>
          <a:p>
            <a:r>
              <a:rPr lang="ru-RU" sz="3200" dirty="0"/>
              <a:t>Когда нужна регуляризация</a:t>
            </a:r>
            <a:r>
              <a:rPr lang="en-US" sz="3200" dirty="0"/>
              <a:t> </a:t>
            </a:r>
            <a:r>
              <a:rPr lang="ru-RU" sz="3200" dirty="0"/>
              <a:t>модели</a:t>
            </a:r>
            <a:r>
              <a:rPr lang="en-US" sz="3200" dirty="0"/>
              <a:t>?</a:t>
            </a:r>
          </a:p>
          <a:p>
            <a:r>
              <a:rPr lang="ru-RU" sz="3200" dirty="0"/>
              <a:t>Какая интуиция регуляризации</a:t>
            </a:r>
            <a:r>
              <a:rPr lang="en-US" sz="3200" dirty="0"/>
              <a:t>? </a:t>
            </a:r>
          </a:p>
          <a:p>
            <a:r>
              <a:rPr lang="ru-RU" sz="3200" dirty="0"/>
              <a:t>Какие бывают виды регуляризации</a:t>
            </a:r>
            <a:r>
              <a:rPr lang="en-US" sz="3200" dirty="0"/>
              <a:t>?</a:t>
            </a:r>
          </a:p>
          <a:p>
            <a:pPr marL="0" indent="0" algn="r">
              <a:buNone/>
            </a:pP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2961312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44D76A-680A-4A22-B2D8-D69B5BAEB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Классическая задача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06" name="Picture 2">
            <a:extLst>
              <a:ext uri="{FF2B5EF4-FFF2-40B4-BE49-F238E27FC236}">
                <a16:creationId xmlns:a16="http://schemas.microsoft.com/office/drawing/2014/main" id="{0D0902FF-436B-49A4-88A4-B98B2C7E7F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1010" y="2834662"/>
            <a:ext cx="5455917" cy="358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41B12D8-2384-4761-B5C9-C5BD2F3A4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682268"/>
            <a:ext cx="5455917" cy="14867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2BD363-BEC7-4F78-8CBC-CB4915F40601}"/>
              </a:ext>
            </a:extLst>
          </p:cNvPr>
          <p:cNvSpPr txBox="1"/>
          <p:nvPr/>
        </p:nvSpPr>
        <p:spPr>
          <a:xfrm>
            <a:off x="396882" y="2224126"/>
            <a:ext cx="11504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Хорошая тестовая задача, так как классы линейно не разделимы. </a:t>
            </a:r>
          </a:p>
          <a:p>
            <a:r>
              <a:rPr lang="ru-RU" dirty="0"/>
              <a:t>Добавление шума еще больше усложняет задачу и сильно понижает качество моделей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EAB1E8-C90E-4093-A092-54AE91EEDC96}"/>
              </a:ext>
            </a:extLst>
          </p:cNvPr>
          <p:cNvSpPr txBox="1"/>
          <p:nvPr/>
        </p:nvSpPr>
        <p:spPr>
          <a:xfrm>
            <a:off x="1934087" y="6325461"/>
            <a:ext cx="22040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300" b="1" dirty="0"/>
              <a:t>Датасет </a:t>
            </a:r>
            <a:r>
              <a:rPr lang="en-US" sz="2300" b="1" dirty="0"/>
              <a:t>CIRCLES</a:t>
            </a:r>
            <a:endParaRPr lang="ru-RU" sz="2300" b="1" dirty="0"/>
          </a:p>
        </p:txBody>
      </p:sp>
    </p:spTree>
    <p:extLst>
      <p:ext uri="{BB962C8B-B14F-4D97-AF65-F5344CB8AC3E}">
        <p14:creationId xmlns:p14="http://schemas.microsoft.com/office/powerpoint/2010/main" val="986473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7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24E97-1938-416E-94A4-3821BDBA6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Функция потерь (Loss function)</a:t>
            </a:r>
          </a:p>
        </p:txBody>
      </p:sp>
      <p:cxnSp>
        <p:nvCxnSpPr>
          <p:cNvPr id="5125" name="Straight Connector 7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https://miro.medium.com/max/834/0*8oDE1l2eWLw81clR.png">
            <a:extLst>
              <a:ext uri="{FF2B5EF4-FFF2-40B4-BE49-F238E27FC236}">
                <a16:creationId xmlns:a16="http://schemas.microsoft.com/office/drawing/2014/main" id="{216245DB-34F8-4044-BD36-A37B21EB3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9758" y="2387845"/>
            <a:ext cx="5455917" cy="390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D74654C-0224-45E8-BD68-EDF563AC7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4429"/>
            <a:ext cx="5841206" cy="2111279"/>
          </a:xfrm>
          <a:prstGeom prst="rect">
            <a:avLst/>
          </a:prstGeom>
        </p:spPr>
      </p:pic>
      <p:pic>
        <p:nvPicPr>
          <p:cNvPr id="3" name="Picture 4" descr="https://miro.medium.com/max/395/0*St5mouLhYgupz5Oo.png">
            <a:extLst>
              <a:ext uri="{FF2B5EF4-FFF2-40B4-BE49-F238E27FC236}">
                <a16:creationId xmlns:a16="http://schemas.microsoft.com/office/drawing/2014/main" id="{E9C481F9-86E8-45B4-A8B7-41D94E706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887" y="3011215"/>
            <a:ext cx="3662583" cy="27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536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9F4328-DFA6-4F0A-9FCE-806CAD522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ru-RU" sz="2600" dirty="0">
                <a:solidFill>
                  <a:srgbClr val="FFFFFF"/>
                </a:solidFill>
              </a:rPr>
              <a:t>Нейрон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251A7A-32A7-47E4-910F-00003DC22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539" y="760814"/>
            <a:ext cx="7188199" cy="228225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DA677-FE05-4558-BD82-D2C131D81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3539" y="3584427"/>
            <a:ext cx="7188199" cy="1292090"/>
          </a:xfrm>
        </p:spPr>
        <p:txBody>
          <a:bodyPr>
            <a:noAutofit/>
          </a:bodyPr>
          <a:lstStyle/>
          <a:p>
            <a:r>
              <a:rPr lang="ru-RU" sz="2200" dirty="0"/>
              <a:t>Самой простой из возможных конфигураций нейросетей является один нейрон с одним входом и одним выходом без активации (или можно сказать с линейной активацией f(x) = x)</a:t>
            </a:r>
          </a:p>
          <a:p>
            <a:endParaRPr lang="ru-RU" sz="2200" dirty="0"/>
          </a:p>
          <a:p>
            <a:r>
              <a:rPr lang="ru-RU" sz="2200" dirty="0"/>
              <a:t>Несмотря на свою простоту эта архитектура уже позволяет </a:t>
            </a:r>
            <a:r>
              <a:rPr lang="ru-RU" sz="2200" b="1" dirty="0"/>
              <a:t>делать линейную регрессию</a:t>
            </a:r>
            <a:r>
              <a:rPr lang="ru-RU" sz="2200" dirty="0"/>
              <a:t>, т.е. приближать функцию прямой линией (часто с минимизацией среднеквадратического отклонения).</a:t>
            </a:r>
          </a:p>
        </p:txBody>
      </p:sp>
    </p:spTree>
    <p:extLst>
      <p:ext uri="{BB962C8B-B14F-4D97-AF65-F5344CB8AC3E}">
        <p14:creationId xmlns:p14="http://schemas.microsoft.com/office/powerpoint/2010/main" val="22283270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24E97-1938-416E-94A4-3821BDBA6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Метрика качества (точность)</a:t>
            </a:r>
          </a:p>
        </p:txBody>
      </p:sp>
      <p:pic>
        <p:nvPicPr>
          <p:cNvPr id="4102" name="Picture 6" descr="Image result for accuracy metrics&quot;">
            <a:extLst>
              <a:ext uri="{FF2B5EF4-FFF2-40B4-BE49-F238E27FC236}">
                <a16:creationId xmlns:a16="http://schemas.microsoft.com/office/drawing/2014/main" id="{A4E41FA7-00BC-4DE3-B8E6-0821501B7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29" y="1339702"/>
            <a:ext cx="7871487" cy="483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8145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3A9AAF-6F31-412A-AE6D-F4E58B2A5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Baseline - </a:t>
            </a:r>
            <a:r>
              <a:rPr lang="ru-RU" sz="3200" dirty="0">
                <a:solidFill>
                  <a:srgbClr val="FFFFFF"/>
                </a:solidFill>
              </a:rPr>
              <a:t>Многослойный персептрон </a:t>
            </a:r>
            <a:br>
              <a:rPr lang="ru-RU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50 </a:t>
            </a:r>
            <a:r>
              <a:rPr lang="ru-RU" sz="3200" dirty="0">
                <a:solidFill>
                  <a:srgbClr val="FFFFFF"/>
                </a:solidFill>
              </a:rPr>
              <a:t>нейронов, </a:t>
            </a:r>
            <a:r>
              <a:rPr lang="en-US" sz="3200" dirty="0">
                <a:solidFill>
                  <a:srgbClr val="FFFFFF"/>
                </a:solidFill>
              </a:rPr>
              <a:t>He, ReLu,</a:t>
            </a:r>
            <a:r>
              <a:rPr lang="ru-RU" sz="3200" dirty="0">
                <a:solidFill>
                  <a:srgbClr val="FFFFFF"/>
                </a:solidFill>
              </a:rPr>
              <a:t> </a:t>
            </a:r>
            <a:r>
              <a:rPr lang="en-US" sz="3200" dirty="0">
                <a:solidFill>
                  <a:srgbClr val="FFFFFF"/>
                </a:solidFill>
              </a:rPr>
              <a:t>SGDm 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30" name="Picture 2">
            <a:extLst>
              <a:ext uri="{FF2B5EF4-FFF2-40B4-BE49-F238E27FC236}">
                <a16:creationId xmlns:a16="http://schemas.microsoft.com/office/drawing/2014/main" id="{43C51033-28D4-4097-9EB3-F33FAB828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1567" y="2621318"/>
            <a:ext cx="5455917" cy="360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76C050F-3144-499A-B892-D95ECF591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777747"/>
            <a:ext cx="5455917" cy="12957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37CE8D-EC58-4DE5-A7D1-8465EEE51420}"/>
              </a:ext>
            </a:extLst>
          </p:cNvPr>
          <p:cNvSpPr txBox="1"/>
          <p:nvPr/>
        </p:nvSpPr>
        <p:spPr>
          <a:xfrm>
            <a:off x="2934586" y="3777747"/>
            <a:ext cx="2440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</a:t>
            </a:r>
            <a:r>
              <a:rPr lang="ru-RU" dirty="0"/>
              <a:t>0 </a:t>
            </a:r>
            <a:r>
              <a:rPr lang="en-US" dirty="0"/>
              <a:t>/ 500  - Train vs Test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5774F4-FDF0-47A9-A213-6DB71801A557}"/>
              </a:ext>
            </a:extLst>
          </p:cNvPr>
          <p:cNvSpPr txBox="1"/>
          <p:nvPr/>
        </p:nvSpPr>
        <p:spPr>
          <a:xfrm>
            <a:off x="4499079" y="2379065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Baseline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950328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23FB9-BE6D-4249-8E28-DB81D97D9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Batch Normalization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94F3E-D4B7-4F8C-9A9B-276210CAB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5484" cy="4351338"/>
          </a:xfrm>
        </p:spPr>
        <p:txBody>
          <a:bodyPr>
            <a:normAutofit/>
          </a:bodyPr>
          <a:lstStyle/>
          <a:p>
            <a:r>
              <a:rPr lang="ru-RU" sz="1300" b="1"/>
              <a:t>Бэтч нормализация</a:t>
            </a:r>
            <a:r>
              <a:rPr lang="ru-RU" sz="1300"/>
              <a:t> - это метод нормализации (стандартизации) внутреннего представления данных для ускорения обучения.</a:t>
            </a:r>
          </a:p>
          <a:p>
            <a:r>
              <a:rPr lang="ru-RU" sz="1300"/>
              <a:t>Метод решает следующую проблему, препятствующую эффективному обучению нейронных сетей</a:t>
            </a:r>
          </a:p>
          <a:p>
            <a:r>
              <a:rPr lang="ru-RU" sz="1300"/>
              <a:t>По мере распространения сигнала по сети, даже если мы нормализовали его на входе, пройдя через внутренние слои, он может сильно исказиться как по матожиднию, так и по дисперсии (данное явление называется внутренним ковариационным сдвигом), что чревато серьезными несоответствиями между градиентами на различных уровнях. Из-за этого нам приходится использовать более сильные регуляризаторы, замедляя тем самым темп обучения.</a:t>
            </a:r>
          </a:p>
          <a:p>
            <a:r>
              <a:rPr lang="ru-RU" sz="1300" b="1"/>
              <a:t>Батч-нормализация</a:t>
            </a:r>
            <a:r>
              <a:rPr lang="ru-RU" sz="1300"/>
              <a:t> -предлагает весьма простое решение данной проблемы: нормализовать входные данные таким образом, чтобы получить нулевое матожидание и единичную дисперсию.</a:t>
            </a:r>
          </a:p>
          <a:p>
            <a:r>
              <a:rPr lang="ru-RU" sz="1300"/>
              <a:t>Нормализация выполняется перед входом в каждый слой. Это значит, что во время обучения мы нормализуем batch_size примеров, а во время тестирования мы нормализуем статистику, полученную на основе всего обучающего множества, так как увидеть заранее тестовые данные мы не можем.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3B8EDD-CFE5-4149-A741-05B4345287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1" r="2334" b="-2"/>
          <a:stretch/>
        </p:blipFill>
        <p:spPr>
          <a:xfrm>
            <a:off x="6338316" y="1904281"/>
            <a:ext cx="507407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311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B5E8F-CC85-450D-AD9E-360128DBF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4387C-4980-4092-B155-26191FC7D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Обновим модель с добавлением бэтч нормализации</a:t>
            </a:r>
          </a:p>
          <a:p>
            <a:r>
              <a:rPr lang="ru-RU" dirty="0"/>
              <a:t>Ожидается, что добавление нормализации бэтча </a:t>
            </a:r>
            <a:r>
              <a:rPr lang="ru-RU" b="1" dirty="0"/>
              <a:t>ускорит процесс обучения</a:t>
            </a:r>
            <a:r>
              <a:rPr lang="en-US" b="1" dirty="0"/>
              <a:t>!!!</a:t>
            </a:r>
            <a:r>
              <a:rPr lang="ru-RU" dirty="0"/>
              <a:t>, обеспечивая аналогичную или лучшую точность классификации модели в меньшем количестве эпох обучения.</a:t>
            </a:r>
          </a:p>
          <a:p>
            <a:r>
              <a:rPr lang="ru-RU" dirty="0"/>
              <a:t>Бэтч нормализация обеспечивает </a:t>
            </a:r>
            <a:r>
              <a:rPr lang="ru-RU" b="1" dirty="0"/>
              <a:t>слабую форму регуляризации</a:t>
            </a:r>
            <a:r>
              <a:rPr lang="en-US" b="1" dirty="0"/>
              <a:t>!!!</a:t>
            </a:r>
            <a:r>
              <a:rPr lang="ru-RU" dirty="0"/>
              <a:t>, что означает, что она может также предложить небольшое снижение ошибки обобщения, продемонстрированное небольшим увеличением точности классификации в наборе тестовых данных.</a:t>
            </a:r>
          </a:p>
          <a:p>
            <a:r>
              <a:rPr lang="ru-RU" dirty="0"/>
              <a:t>Новый слой BatchNormalization можно добавить в модель после скрытого слоя перед выходным слоем. В частности, после активационной функции предыдущего скрытого слоя.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67995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06733-DA8E-465F-B715-9E6E3A3DA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BatchNorm</a:t>
            </a:r>
            <a:endParaRPr lang="ru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213F8D-A469-4D64-909D-E01D0B69D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06792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7775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99CB5A-7F12-4D8B-B1F9-EF35B9212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3200" dirty="0">
                <a:solidFill>
                  <a:srgbClr val="FFFFFF"/>
                </a:solidFill>
              </a:rPr>
              <a:t>Персептрон с </a:t>
            </a:r>
            <a:r>
              <a:rPr lang="en-US" sz="3200" dirty="0">
                <a:solidFill>
                  <a:srgbClr val="FFFFFF"/>
                </a:solidFill>
              </a:rPr>
              <a:t>BatchNorm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602" name="Picture 2">
            <a:extLst>
              <a:ext uri="{FF2B5EF4-FFF2-40B4-BE49-F238E27FC236}">
                <a16:creationId xmlns:a16="http://schemas.microsoft.com/office/drawing/2014/main" id="{137C4222-231C-4B3F-8C72-924C12947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7185" y="2645799"/>
            <a:ext cx="5455917" cy="360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670F38E7-48D5-40A3-837E-9B7949566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1567" y="2621318"/>
            <a:ext cx="5455917" cy="360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A27968F-4A20-452E-A7B5-A696A9C0B85D}"/>
              </a:ext>
            </a:extLst>
          </p:cNvPr>
          <p:cNvCxnSpPr>
            <a:cxnSpLocks/>
          </p:cNvCxnSpPr>
          <p:nvPr/>
        </p:nvCxnSpPr>
        <p:spPr>
          <a:xfrm flipH="1" flipV="1">
            <a:off x="7564582" y="3556001"/>
            <a:ext cx="249382" cy="11545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00BBDDF-AABD-4B0C-BC23-35846A0544E9}"/>
              </a:ext>
            </a:extLst>
          </p:cNvPr>
          <p:cNvSpPr txBox="1"/>
          <p:nvPr/>
        </p:nvSpPr>
        <p:spPr>
          <a:xfrm>
            <a:off x="7647346" y="4710545"/>
            <a:ext cx="2355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Все сошлось быстрее!</a:t>
            </a:r>
          </a:p>
        </p:txBody>
      </p:sp>
    </p:spTree>
    <p:extLst>
      <p:ext uri="{BB962C8B-B14F-4D97-AF65-F5344CB8AC3E}">
        <p14:creationId xmlns:p14="http://schemas.microsoft.com/office/powerpoint/2010/main" val="13439829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CF93F-2E10-4A76-AE04-50EF6FE32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ru-RU" sz="3400"/>
              <a:t>Регуляризация сети</a:t>
            </a:r>
            <a:br>
              <a:rPr lang="en-US" sz="3400"/>
            </a:br>
            <a:r>
              <a:rPr lang="en-US" sz="3400"/>
              <a:t>Dropout</a:t>
            </a:r>
            <a:endParaRPr lang="ru-RU" sz="34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4ADF727-DBE9-4D6C-8CD6-E0BC261CE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023" y="2811104"/>
            <a:ext cx="3366480" cy="180106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710BA-2000-4703-8536-24C48773E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354" y="2682433"/>
            <a:ext cx="6282169" cy="3215749"/>
          </a:xfrm>
        </p:spPr>
        <p:txBody>
          <a:bodyPr>
            <a:normAutofit/>
          </a:bodyPr>
          <a:lstStyle/>
          <a:p>
            <a:r>
              <a:rPr lang="ru-RU" sz="1500"/>
              <a:t>Главная идея Dropout — вместо обучения одной DNN обучить ансамбль нескольких DNN, а затем усреднить полученные результаты.</a:t>
            </a:r>
          </a:p>
          <a:p>
            <a:r>
              <a:rPr lang="ru-RU" sz="1500"/>
              <a:t>Сети для обучения получаются с помощью исключения из сети (dropping out) нейронов с вероятностью , таким образом, вероятность того, что нейрон останется в сети, составляет . “Исключение” нейрона означает, что при любых входных данных или параметрах он возвращает 0.</a:t>
            </a:r>
          </a:p>
          <a:p>
            <a:r>
              <a:rPr lang="ru-RU" sz="1500"/>
              <a:t>Исключенные нейроны не вносят свой вклад в процесс обучения ни на одном из этапов алгоритма обратного распространения ошибки (backpropagation); поэтому исключение хотя бы одного из нейронов равносильно обучению новой нейронной сети.</a:t>
            </a:r>
          </a:p>
          <a:p>
            <a:r>
              <a:rPr lang="ru-RU" sz="1500"/>
              <a:t>В двух словах, Dropout хорошо работает на практике, потому что предотвращает взаимоадаптацию нейронов на этапе обучения.</a:t>
            </a:r>
          </a:p>
          <a:p>
            <a:endParaRPr lang="ru-RU" sz="1500"/>
          </a:p>
        </p:txBody>
      </p:sp>
    </p:spTree>
    <p:extLst>
      <p:ext uri="{BB962C8B-B14F-4D97-AF65-F5344CB8AC3E}">
        <p14:creationId xmlns:p14="http://schemas.microsoft.com/office/powerpoint/2010/main" val="27410032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810AA1-0EC7-4D07-A223-0F6A5F55E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Набор данных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31063175-C783-428D-92B4-536C6F8D4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600" y="1019168"/>
            <a:ext cx="7188199" cy="4816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B82880-A798-4DC5-A181-EC6EC82DD61B}"/>
              </a:ext>
            </a:extLst>
          </p:cNvPr>
          <p:cNvSpPr txBox="1"/>
          <p:nvPr/>
        </p:nvSpPr>
        <p:spPr>
          <a:xfrm>
            <a:off x="4869713" y="834502"/>
            <a:ext cx="3976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Make_circles, samples = 100, noise = 0.1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44048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3F5DC-7AA9-4285-B15B-D92D7E48B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Dropout off vs on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674" name="Picture 2">
            <a:extLst>
              <a:ext uri="{FF2B5EF4-FFF2-40B4-BE49-F238E27FC236}">
                <a16:creationId xmlns:a16="http://schemas.microsoft.com/office/drawing/2014/main" id="{F2701DAB-7BF4-49DF-A629-7C49F3F66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1010" y="3140344"/>
            <a:ext cx="5455917" cy="366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676" name="Picture 4">
            <a:extLst>
              <a:ext uri="{FF2B5EF4-FFF2-40B4-BE49-F238E27FC236}">
                <a16:creationId xmlns:a16="http://schemas.microsoft.com/office/drawing/2014/main" id="{C5CEBA4B-6F7E-4C63-AFAA-EAD2F8AC6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45073" y="3140344"/>
            <a:ext cx="5455917" cy="366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AD7E8C-85A4-44BA-AE54-CCB48D82B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761" y="2266944"/>
            <a:ext cx="5455914" cy="87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7396F9-5513-48C5-9A5F-281E662F3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769" y="2315239"/>
            <a:ext cx="5496471" cy="70438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2EE1AE-77A9-42CE-96C0-0282A9F391D5}"/>
              </a:ext>
            </a:extLst>
          </p:cNvPr>
          <p:cNvCxnSpPr>
            <a:cxnSpLocks/>
          </p:cNvCxnSpPr>
          <p:nvPr/>
        </p:nvCxnSpPr>
        <p:spPr>
          <a:xfrm flipV="1">
            <a:off x="3795823" y="3429000"/>
            <a:ext cx="0" cy="115363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136E2C5-89A9-4680-BA92-E9282C6568E7}"/>
              </a:ext>
            </a:extLst>
          </p:cNvPr>
          <p:cNvCxnSpPr>
            <a:cxnSpLocks/>
          </p:cNvCxnSpPr>
          <p:nvPr/>
        </p:nvCxnSpPr>
        <p:spPr>
          <a:xfrm flipH="1" flipV="1">
            <a:off x="10502208" y="3923413"/>
            <a:ext cx="3544" cy="65922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1AA3CAC-A341-44A5-999A-00E296EFC544}"/>
              </a:ext>
            </a:extLst>
          </p:cNvPr>
          <p:cNvSpPr txBox="1"/>
          <p:nvPr/>
        </p:nvSpPr>
        <p:spPr>
          <a:xfrm>
            <a:off x="1278873" y="5501125"/>
            <a:ext cx="31153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highlight>
                  <a:srgbClr val="00FFFF"/>
                </a:highlight>
              </a:rPr>
              <a:t>Задание</a:t>
            </a:r>
            <a:r>
              <a:rPr lang="en-US" dirty="0">
                <a:highlight>
                  <a:srgbClr val="00FFFF"/>
                </a:highlight>
              </a:rPr>
              <a:t>: </a:t>
            </a:r>
            <a:r>
              <a:rPr lang="ru-RU" dirty="0">
                <a:highlight>
                  <a:srgbClr val="00FFFF"/>
                </a:highlight>
              </a:rPr>
              <a:t>Посмотреть как </a:t>
            </a:r>
            <a:r>
              <a:rPr lang="en-US" dirty="0">
                <a:highlight>
                  <a:srgbClr val="00FFFF"/>
                </a:highlight>
              </a:rPr>
              <a:t>l2 </a:t>
            </a:r>
            <a:r>
              <a:rPr lang="ru-RU" dirty="0">
                <a:highlight>
                  <a:srgbClr val="00FFFF"/>
                </a:highlight>
              </a:rPr>
              <a:t>регуляризация влияет на функцию потерь </a:t>
            </a:r>
          </a:p>
        </p:txBody>
      </p:sp>
    </p:spTree>
    <p:extLst>
      <p:ext uri="{BB962C8B-B14F-4D97-AF65-F5344CB8AC3E}">
        <p14:creationId xmlns:p14="http://schemas.microsoft.com/office/powerpoint/2010/main" val="6270249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00423-1584-489D-A94A-27E5ADB7D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L1 </a:t>
            </a:r>
            <a:r>
              <a:rPr lang="ru-RU" dirty="0"/>
              <a:t>и </a:t>
            </a:r>
            <a:r>
              <a:rPr lang="en-US" dirty="0"/>
              <a:t>L2 </a:t>
            </a:r>
            <a:r>
              <a:rPr lang="ru-RU" dirty="0"/>
              <a:t>регуляризация</a:t>
            </a:r>
          </a:p>
        </p:txBody>
      </p:sp>
      <p:pic>
        <p:nvPicPr>
          <p:cNvPr id="1026" name="Picture 2" descr="https://miro.medium.com/max/599/0*UKbmjm2yzHVEShSy">
            <a:extLst>
              <a:ext uri="{FF2B5EF4-FFF2-40B4-BE49-F238E27FC236}">
                <a16:creationId xmlns:a16="http://schemas.microsoft.com/office/drawing/2014/main" id="{EAD20455-CB9C-46DB-9D86-6DD36415F88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995" y="1778261"/>
            <a:ext cx="5373540" cy="59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iro.medium.com/max/708/0*P-0D7lZd3u7-xjZ8">
            <a:extLst>
              <a:ext uri="{FF2B5EF4-FFF2-40B4-BE49-F238E27FC236}">
                <a16:creationId xmlns:a16="http://schemas.microsoft.com/office/drawing/2014/main" id="{4D1C6B6B-E3E7-4396-9272-BEBF734A5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995" y="2692362"/>
            <a:ext cx="7342518" cy="51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miro.medium.com/max/614/0*cGHC34w4nLIV8ts4">
            <a:extLst>
              <a:ext uri="{FF2B5EF4-FFF2-40B4-BE49-F238E27FC236}">
                <a16:creationId xmlns:a16="http://schemas.microsoft.com/office/drawing/2014/main" id="{75A7A82D-28B4-4760-91A4-9A0224CDD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995" y="3895067"/>
            <a:ext cx="5768982" cy="62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miro.medium.com/max/845/0*h0pwTxw-Jpd_ViMo">
            <a:extLst>
              <a:ext uri="{FF2B5EF4-FFF2-40B4-BE49-F238E27FC236}">
                <a16:creationId xmlns:a16="http://schemas.microsoft.com/office/drawing/2014/main" id="{02ED8B7C-609D-47E4-8CF9-41477E329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995" y="4729951"/>
            <a:ext cx="8758131" cy="51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43CA95-0074-4476-8C81-77339AAFDFBB}"/>
              </a:ext>
            </a:extLst>
          </p:cNvPr>
          <p:cNvSpPr/>
          <p:nvPr/>
        </p:nvSpPr>
        <p:spPr>
          <a:xfrm>
            <a:off x="4859079" y="1690688"/>
            <a:ext cx="1915898" cy="78741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D6DB20-A8D5-412E-A4E2-E1C04CD6486C}"/>
              </a:ext>
            </a:extLst>
          </p:cNvPr>
          <p:cNvSpPr/>
          <p:nvPr/>
        </p:nvSpPr>
        <p:spPr>
          <a:xfrm>
            <a:off x="6774977" y="2606816"/>
            <a:ext cx="1915898" cy="78741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AC35F4-1D7E-42EE-95F7-6F96104DD968}"/>
              </a:ext>
            </a:extLst>
          </p:cNvPr>
          <p:cNvSpPr/>
          <p:nvPr/>
        </p:nvSpPr>
        <p:spPr>
          <a:xfrm>
            <a:off x="5013517" y="3835407"/>
            <a:ext cx="1915898" cy="78741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169C98-D8A6-4405-8DA4-ABF0B0223CB3}"/>
              </a:ext>
            </a:extLst>
          </p:cNvPr>
          <p:cNvSpPr/>
          <p:nvPr/>
        </p:nvSpPr>
        <p:spPr>
          <a:xfrm>
            <a:off x="7235720" y="4622821"/>
            <a:ext cx="2528405" cy="78741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638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B11F2-55E0-4F8B-AF50-71AA1A362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397"/>
            <a:ext cx="10515600" cy="1325563"/>
          </a:xfrm>
        </p:spPr>
        <p:txBody>
          <a:bodyPr/>
          <a:lstStyle/>
          <a:p>
            <a:r>
              <a:rPr lang="ru-RU" dirty="0"/>
              <a:t>Полносвязная нейронная сеть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308290-AF57-493C-8F28-95B6B56AE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92749" cy="4351338"/>
          </a:xfrm>
        </p:spPr>
        <p:txBody>
          <a:bodyPr>
            <a:normAutofit/>
          </a:bodyPr>
          <a:lstStyle/>
          <a:p>
            <a:r>
              <a:rPr lang="ru-RU" sz="2200" dirty="0"/>
              <a:t>Слой входных параметров x</a:t>
            </a:r>
          </a:p>
          <a:p>
            <a:r>
              <a:rPr lang="ru-RU" sz="2200" dirty="0"/>
              <a:t>Несколько скрытых слоев (</a:t>
            </a:r>
            <a:r>
              <a:rPr lang="ru-RU" sz="2200" dirty="0" err="1"/>
              <a:t>hidden</a:t>
            </a:r>
            <a:r>
              <a:rPr lang="ru-RU" sz="2200" dirty="0"/>
              <a:t> </a:t>
            </a:r>
            <a:r>
              <a:rPr lang="ru-RU" sz="2200" dirty="0" err="1"/>
              <a:t>layers</a:t>
            </a:r>
            <a:r>
              <a:rPr lang="ru-RU" sz="2200" dirty="0"/>
              <a:t>)</a:t>
            </a:r>
          </a:p>
          <a:p>
            <a:r>
              <a:rPr lang="ru-RU" sz="2200" dirty="0"/>
              <a:t>Выход сети y</a:t>
            </a:r>
          </a:p>
          <a:p>
            <a:r>
              <a:rPr lang="ru-RU" sz="2200" dirty="0"/>
              <a:t>Набор весов (</a:t>
            </a:r>
            <a:r>
              <a:rPr lang="ru-RU" sz="2200" dirty="0" err="1"/>
              <a:t>weights</a:t>
            </a:r>
            <a:r>
              <a:rPr lang="ru-RU" sz="2200" dirty="0"/>
              <a:t>) W и векторов сдвига (</a:t>
            </a:r>
            <a:r>
              <a:rPr lang="ru-RU" sz="2200" dirty="0" err="1"/>
              <a:t>biases</a:t>
            </a:r>
            <a:r>
              <a:rPr lang="ru-RU" sz="2200" dirty="0"/>
              <a:t>) b для каждого скрытого слоя</a:t>
            </a:r>
          </a:p>
          <a:p>
            <a:r>
              <a:rPr lang="ru-RU" sz="2200" dirty="0"/>
              <a:t>Функция активации каждого скрытого слоя  𝜎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FC4F03-F7F9-4337-B89E-FD8FB5DDC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648" y="1238250"/>
            <a:ext cx="4762500" cy="43815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F68827B-8BF3-47FB-B22D-DAFF0803EDAF}"/>
              </a:ext>
            </a:extLst>
          </p:cNvPr>
          <p:cNvSpPr/>
          <p:nvPr/>
        </p:nvSpPr>
        <p:spPr>
          <a:xfrm>
            <a:off x="5633483" y="571529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На рис. показана архитектура двуслойной нейронной сети (обычно слой входных параметров не считают, только слои, где осуществляются вычисления)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C16D86-3BD6-4DF8-B398-B60F5C102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241" y="5307310"/>
            <a:ext cx="2543522" cy="81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951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A651D-E6E7-48CA-9B88-011A3E74C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ru-RU" dirty="0"/>
              <a:t>Аугментации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0F7AB-F8BB-4A1E-A6F7-46E2DC87D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663" y="2140688"/>
            <a:ext cx="5622914" cy="3785419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Подходит для изображений</a:t>
            </a:r>
          </a:p>
          <a:p>
            <a:r>
              <a:rPr lang="ru-RU" dirty="0"/>
              <a:t>Создает вариации обучающей выборке на основе преобразований (сдвигов, кропов, вращений, бликов, размытий, добавлений шума и пр.)</a:t>
            </a:r>
          </a:p>
          <a:p>
            <a:r>
              <a:rPr lang="ru-RU" dirty="0"/>
              <a:t>Повышает обобщающую способность</a:t>
            </a:r>
          </a:p>
          <a:p>
            <a:r>
              <a:rPr lang="ru-RU" dirty="0"/>
              <a:t>Повышает точность</a:t>
            </a:r>
          </a:p>
          <a:p>
            <a:r>
              <a:rPr lang="ru-RU" dirty="0"/>
              <a:t>Эффект регуляризации</a:t>
            </a:r>
          </a:p>
          <a:p>
            <a:endParaRPr lang="ru-RU" dirty="0"/>
          </a:p>
        </p:txBody>
      </p:sp>
      <p:pic>
        <p:nvPicPr>
          <p:cNvPr id="2050" name="Picture 2" descr="https://miro.medium.com/max/725/0*Oq2xCtsLdzKspzM4.png">
            <a:extLst>
              <a:ext uri="{FF2B5EF4-FFF2-40B4-BE49-F238E27FC236}">
                <a16:creationId xmlns:a16="http://schemas.microsoft.com/office/drawing/2014/main" id="{40E40D8C-CF9E-44CB-A91F-AC933BA42A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0" b="3"/>
          <a:stretch/>
        </p:blipFill>
        <p:spPr bwMode="auto">
          <a:xfrm>
            <a:off x="6090613" y="640082"/>
            <a:ext cx="5461724" cy="557783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217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A651D-E6E7-48CA-9B88-011A3E74C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ru-RU" dirty="0"/>
              <a:t>Ранняя остановка – </a:t>
            </a:r>
            <a:r>
              <a:rPr lang="en-US" dirty="0"/>
              <a:t>early stopping 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0F7AB-F8BB-4A1E-A6F7-46E2DC87D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93" y="2432500"/>
            <a:ext cx="5213799" cy="3785419"/>
          </a:xfrm>
        </p:spPr>
        <p:txBody>
          <a:bodyPr>
            <a:normAutofit/>
          </a:bodyPr>
          <a:lstStyle/>
          <a:p>
            <a:r>
              <a:rPr lang="ru-RU" sz="2200" dirty="0"/>
              <a:t>В глубоком обучении важный вопрос – когда остановить тренировку</a:t>
            </a:r>
            <a:r>
              <a:rPr lang="en-US" sz="2200" dirty="0"/>
              <a:t>?</a:t>
            </a:r>
            <a:endParaRPr lang="ru-RU" sz="2200" dirty="0"/>
          </a:p>
          <a:p>
            <a:r>
              <a:rPr lang="ru-RU" sz="2200" dirty="0"/>
              <a:t>Малый пробег эпох ведет к недообучению (</a:t>
            </a:r>
            <a:r>
              <a:rPr lang="en-US" sz="2200" dirty="0"/>
              <a:t>underfitting)</a:t>
            </a:r>
            <a:endParaRPr lang="ru-RU" sz="2200" dirty="0"/>
          </a:p>
          <a:p>
            <a:r>
              <a:rPr lang="ru-RU" sz="2200" dirty="0"/>
              <a:t>Большой пробег может приводить к переобучению </a:t>
            </a:r>
            <a:r>
              <a:rPr lang="en-US" sz="2200" dirty="0"/>
              <a:t>(overfitting)</a:t>
            </a:r>
          </a:p>
          <a:p>
            <a:r>
              <a:rPr lang="ru-RU" sz="2200" dirty="0"/>
              <a:t>Выбираем критерий ранней остановки, когда функции потерь на тестовой выборке перестает снижаться </a:t>
            </a:r>
            <a:r>
              <a:rPr lang="en-US" sz="2200" dirty="0"/>
              <a:t>N </a:t>
            </a:r>
            <a:r>
              <a:rPr lang="ru-RU" sz="2200" dirty="0"/>
              <a:t>эпох </a:t>
            </a:r>
          </a:p>
          <a:p>
            <a:endParaRPr lang="ru-RU" sz="2200" dirty="0"/>
          </a:p>
        </p:txBody>
      </p:sp>
      <p:pic>
        <p:nvPicPr>
          <p:cNvPr id="3074" name="Picture 2" descr="https://miro.medium.com/max/711/1*wZg_RQHPRtn62dDp2Ez86A.jpeg">
            <a:extLst>
              <a:ext uri="{FF2B5EF4-FFF2-40B4-BE49-F238E27FC236}">
                <a16:creationId xmlns:a16="http://schemas.microsoft.com/office/drawing/2014/main" id="{694CABD2-4D02-42A7-9CD9-E6437710AA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8" r="5555" b="1"/>
          <a:stretch/>
        </p:blipFill>
        <p:spPr bwMode="auto">
          <a:xfrm>
            <a:off x="6425310" y="1456660"/>
            <a:ext cx="4859958" cy="49632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5953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5E5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EFFCE-4B6E-40A1-929F-BDE068F97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ru-RU" dirty="0">
                <a:solidFill>
                  <a:srgbClr val="FFFFFF"/>
                </a:solidFill>
              </a:rPr>
              <a:t>Проблема исчезающих и взрывающихся градиентов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FF03B9-55D2-49C5-B266-630AD74EE9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25" r="106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EBC8C-58B5-457A-9055-AA177B304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6821" y="1141008"/>
            <a:ext cx="3740923" cy="4852362"/>
          </a:xfrm>
        </p:spPr>
        <p:txBody>
          <a:bodyPr anchor="ctr">
            <a:noAutofit/>
          </a:bodyPr>
          <a:lstStyle/>
          <a:p>
            <a:r>
              <a:rPr lang="ru-RU" sz="1200" dirty="0">
                <a:solidFill>
                  <a:srgbClr val="FFFFFF"/>
                </a:solidFill>
              </a:rPr>
              <a:t>Проблема исчезающих градиентов является примером нестабильного поведения, с которым вы можете столкнуться при обучении глубокой нейронной сети.</a:t>
            </a:r>
          </a:p>
          <a:p>
            <a:r>
              <a:rPr lang="ru-RU" sz="1200" dirty="0">
                <a:solidFill>
                  <a:srgbClr val="FFFFFF"/>
                </a:solidFill>
              </a:rPr>
              <a:t>Он описывает ситуацию, когда глубокая многослойная сеть с прямой связью или рекуррентная нейронная сеть не в состоянии </a:t>
            </a:r>
            <a:r>
              <a:rPr lang="ru-RU" sz="1200" dirty="0">
                <a:solidFill>
                  <a:srgbClr val="FF0000"/>
                </a:solidFill>
              </a:rPr>
              <a:t>распространять полезную информацию о градиенте от выходного конца модели обратно </a:t>
            </a:r>
            <a:r>
              <a:rPr lang="ru-RU" sz="1200" dirty="0">
                <a:solidFill>
                  <a:srgbClr val="FFFFFF"/>
                </a:solidFill>
              </a:rPr>
              <a:t>к слоям около входного конца модели.</a:t>
            </a:r>
          </a:p>
          <a:p>
            <a:r>
              <a:rPr lang="ru-RU" sz="1200" dirty="0">
                <a:solidFill>
                  <a:srgbClr val="FFFFFF"/>
                </a:solidFill>
              </a:rPr>
              <a:t>Результатом является общая неспособность моделей со многими слоями учиться на заданном наборе данных или преждевременно сходиться к плохому решению.</a:t>
            </a:r>
          </a:p>
          <a:p>
            <a:r>
              <a:rPr lang="ru-RU" sz="1200" dirty="0">
                <a:solidFill>
                  <a:srgbClr val="FFFFFF"/>
                </a:solidFill>
              </a:rPr>
              <a:t>Многие исправления и обходные пути были предложены и исследованы, такие как альтернативные </a:t>
            </a:r>
            <a:r>
              <a:rPr lang="ru-RU" sz="1200" dirty="0">
                <a:solidFill>
                  <a:srgbClr val="FF0000"/>
                </a:solidFill>
              </a:rPr>
              <a:t>схемы инициализации веса</a:t>
            </a:r>
            <a:r>
              <a:rPr lang="ru-RU" sz="1200" dirty="0">
                <a:solidFill>
                  <a:srgbClr val="FFFFFF"/>
                </a:solidFill>
              </a:rPr>
              <a:t>, неконтролируемая предварительная подготовка, послойное обучение и изменения алгоритма градиентного спуска.</a:t>
            </a:r>
          </a:p>
          <a:p>
            <a:r>
              <a:rPr lang="ru-RU" sz="1200" dirty="0">
                <a:solidFill>
                  <a:srgbClr val="FFFFFF"/>
                </a:solidFill>
              </a:rPr>
              <a:t>Возможно, наиболее распространенным изменением является использование функции </a:t>
            </a:r>
            <a:r>
              <a:rPr lang="ru-RU" sz="1200" dirty="0">
                <a:solidFill>
                  <a:srgbClr val="FF0000"/>
                </a:solidFill>
              </a:rPr>
              <a:t>активации ReLu</a:t>
            </a:r>
            <a:r>
              <a:rPr lang="ru-RU" sz="1200" dirty="0">
                <a:solidFill>
                  <a:srgbClr val="FFFFFF"/>
                </a:solidFill>
              </a:rPr>
              <a:t>, которая стала новым must have, вместо функции активации гиперболического тангенса, которая была популярна в конце 1990-х и 2000-х годов.</a:t>
            </a:r>
          </a:p>
          <a:p>
            <a:r>
              <a:rPr lang="ru-RU" sz="1200" dirty="0">
                <a:solidFill>
                  <a:srgbClr val="FF0000"/>
                </a:solidFill>
              </a:rPr>
              <a:t>Мы разберем как увидеть проблему исчезающего градиента при обучении модели нейронной сети и как ее исправить, используя альтернативную функцию активации ReLu и схему инициализации веса.</a:t>
            </a:r>
          </a:p>
          <a:p>
            <a:endParaRPr lang="ru-RU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1812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4C810-2D38-4A19-8FAD-92D7F87A3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Вычислительный граф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84B16-D64B-4335-BB7D-DE119C037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391" y="1493439"/>
            <a:ext cx="10515600" cy="4351338"/>
          </a:xfrm>
        </p:spPr>
        <p:txBody>
          <a:bodyPr>
            <a:normAutofit/>
          </a:bodyPr>
          <a:lstStyle/>
          <a:p>
            <a:r>
              <a:rPr lang="ru-RU" sz="2200" dirty="0"/>
              <a:t>Рассмотрим нейронную сеть с 4 скрытыми слоями с одним нейроном в каждой матрице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AA95B6-0046-49E1-896C-1D9D3F8A4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510" y="1786616"/>
            <a:ext cx="7038201" cy="15009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EF5B10-33FC-420B-AB82-A901250A6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963" y="3654450"/>
            <a:ext cx="9232468" cy="24810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EDD67B-8122-4ACD-8C58-6B7E4E945212}"/>
              </a:ext>
            </a:extLst>
          </p:cNvPr>
          <p:cNvSpPr txBox="1"/>
          <p:nvPr/>
        </p:nvSpPr>
        <p:spPr>
          <a:xfrm>
            <a:off x="659219" y="3250412"/>
            <a:ext cx="45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Вычислительный граф (</a:t>
            </a:r>
            <a:r>
              <a:rPr lang="en-US" dirty="0"/>
              <a:t>forward propagation)</a:t>
            </a:r>
            <a:endParaRPr lang="ru-R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BB092D-4F58-4056-AE06-1A2FE89BEE5E}"/>
              </a:ext>
            </a:extLst>
          </p:cNvPr>
          <p:cNvSpPr/>
          <p:nvPr/>
        </p:nvSpPr>
        <p:spPr>
          <a:xfrm>
            <a:off x="744141" y="6127167"/>
            <a:ext cx="103561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</a:rPr>
              <a:t>При прямом распространении мы просто умножаем входные данные на матрицы весов и добавляем смещение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ru-RU" dirty="0">
                <a:solidFill>
                  <a:srgbClr val="000000"/>
                </a:solidFill>
              </a:rPr>
              <a:t>и берем сигмоиду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1149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4E1D2-06BC-4FF4-B8A2-40C2D024A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Прямое и обратное распространение ошибки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B6278C-1BEB-4C64-83ED-D814FD987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138" y="2267375"/>
            <a:ext cx="10537961" cy="20682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9662E58-D60E-4AB1-BA50-2F6F67410AE4}"/>
              </a:ext>
            </a:extLst>
          </p:cNvPr>
          <p:cNvSpPr/>
          <p:nvPr/>
        </p:nvSpPr>
        <p:spPr>
          <a:xfrm>
            <a:off x="838200" y="1690688"/>
            <a:ext cx="113165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000000"/>
                </a:solidFill>
              </a:rPr>
              <a:t>Во время обратного распространения ошибки (backprop) мы находим производную от выхода по весам сети, чтобы уточнить результат модели. Предположим, что мы хотим найти производную матрицы весов C по b1</a:t>
            </a:r>
            <a:endParaRPr lang="ru-RU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3BD8B1-29B6-4A26-8F52-ED31BB49EF56}"/>
              </a:ext>
            </a:extLst>
          </p:cNvPr>
          <p:cNvSpPr/>
          <p:nvPr/>
        </p:nvSpPr>
        <p:spPr>
          <a:xfrm>
            <a:off x="698201" y="4549676"/>
            <a:ext cx="1113583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sig</a:t>
            </a:r>
            <a:r>
              <a:rPr lang="ru-RU" sz="1600" dirty="0"/>
              <a:t>'(z1), sig' (z2) .. и т. д. меньше 1/4. Потому что производная сигмоидальной функции составляет менее 1/4.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Матрицы весов w1, w2, w3, w4 инициализируются из нормального распределения, чтобы иметь среднее значение 0 и стандартное отклонение 1. Следовательно, ||w|| меньше 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Следовательно, в производной мы умножаем множество членов, которые меньше 1 и 1/4. Следовательно, при умножении таких маленьких множителей большое количество раз мы получаем очень маленький градиент, из-за которого обучение может остановиться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Похожая ситуация с </a:t>
            </a:r>
            <a:r>
              <a:rPr lang="ru-RU" sz="1600" b="1" dirty="0"/>
              <a:t>взрывающимися градиентами.</a:t>
            </a:r>
            <a:r>
              <a:rPr lang="ru-RU" sz="1600" dirty="0"/>
              <a:t> Если мы инициализируем наши матрицы весов очень большими значениями, то производная будет очень большой, и, следовательно, может наблюдаться нестабильное поведение при обучении</a:t>
            </a:r>
          </a:p>
        </p:txBody>
      </p:sp>
    </p:spTree>
    <p:extLst>
      <p:ext uri="{BB962C8B-B14F-4D97-AF65-F5344CB8AC3E}">
        <p14:creationId xmlns:p14="http://schemas.microsoft.com/office/powerpoint/2010/main" val="8839886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900AE-7B51-41DC-9A7E-C5EF57CC7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Дифференцирование графа (1)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9C0AD6-CAE9-4CA2-9FDB-DF801B2CF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2433419"/>
            <a:ext cx="9601200" cy="4059455"/>
          </a:xfrm>
          <a:prstGeom prst="rect">
            <a:avLst/>
          </a:prstGeom>
        </p:spPr>
      </p:pic>
      <p:pic>
        <p:nvPicPr>
          <p:cNvPr id="1026" name="Picture 2" descr="Image result for backpropagation">
            <a:extLst>
              <a:ext uri="{FF2B5EF4-FFF2-40B4-BE49-F238E27FC236}">
                <a16:creationId xmlns:a16="http://schemas.microsoft.com/office/drawing/2014/main" id="{EDEACB8F-9B0D-4183-96C5-B3870D3DB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826" y="1499793"/>
            <a:ext cx="3543300" cy="18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2746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900AE-7B51-41DC-9A7E-C5EF57CC7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Дифференцирование графа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4B1EF-C15A-4ADB-B3EF-77BA58219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1498744"/>
            <a:ext cx="10487025" cy="4562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316BCB-63F6-451C-A6B4-C28A1451D514}"/>
              </a:ext>
            </a:extLst>
          </p:cNvPr>
          <p:cNvSpPr txBox="1"/>
          <p:nvPr/>
        </p:nvSpPr>
        <p:spPr>
          <a:xfrm>
            <a:off x="532406" y="6123543"/>
            <a:ext cx="6797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 </a:t>
            </a:r>
            <a:r>
              <a:rPr lang="ru-RU" dirty="0">
                <a:highlight>
                  <a:srgbClr val="00FFFF"/>
                </a:highlight>
              </a:rPr>
              <a:t>Задание 1. Протащить ручками градиенты по графу для всех узлов</a:t>
            </a:r>
          </a:p>
        </p:txBody>
      </p:sp>
    </p:spTree>
    <p:extLst>
      <p:ext uri="{BB962C8B-B14F-4D97-AF65-F5344CB8AC3E}">
        <p14:creationId xmlns:p14="http://schemas.microsoft.com/office/powerpoint/2010/main" val="5351881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DB0633-BA81-4E15-9AB7-3C97B38F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3200" dirty="0">
                <a:solidFill>
                  <a:srgbClr val="FFFFFF"/>
                </a:solidFill>
              </a:rPr>
              <a:t>Пример затухания градиента в глубокой сети</a:t>
            </a:r>
            <a:endParaRPr lang="en-US" sz="3200" dirty="0">
              <a:solidFill>
                <a:srgbClr val="FFFFFF"/>
              </a:solidFill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772" name="Picture 4">
            <a:extLst>
              <a:ext uri="{FF2B5EF4-FFF2-40B4-BE49-F238E27FC236}">
                <a16:creationId xmlns:a16="http://schemas.microsoft.com/office/drawing/2014/main" id="{43DF7667-146F-4F7C-BB52-C52E328CF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84600" y="3696879"/>
            <a:ext cx="4391140" cy="304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770" name="Picture 2">
            <a:extLst>
              <a:ext uri="{FF2B5EF4-FFF2-40B4-BE49-F238E27FC236}">
                <a16:creationId xmlns:a16="http://schemas.microsoft.com/office/drawing/2014/main" id="{678B4FBF-9307-4C9F-8A69-B959417D5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6351" y="3824900"/>
            <a:ext cx="4213130" cy="278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603F21-84AF-44BA-92CB-E2DE86A66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604" y="2277801"/>
            <a:ext cx="5727783" cy="14509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34BF43-51FB-4201-B8C7-5E2C158A3F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939" y="2347504"/>
            <a:ext cx="5372376" cy="8885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E7CAC1-AE71-47F5-8F86-26CEFA52BC5C}"/>
              </a:ext>
            </a:extLst>
          </p:cNvPr>
          <p:cNvSpPr txBox="1"/>
          <p:nvPr/>
        </p:nvSpPr>
        <p:spPr>
          <a:xfrm>
            <a:off x="9190182" y="5778124"/>
            <a:ext cx="2850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Точность не повышается</a:t>
            </a:r>
          </a:p>
          <a:p>
            <a:r>
              <a:rPr lang="ru-RU" dirty="0"/>
              <a:t>Нейросеть не тренируется!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4A2A1-5C0B-497B-ADB4-C2E3CD9B81EE}"/>
              </a:ext>
            </a:extLst>
          </p:cNvPr>
          <p:cNvSpPr txBox="1"/>
          <p:nvPr/>
        </p:nvSpPr>
        <p:spPr>
          <a:xfrm>
            <a:off x="1820930" y="5707852"/>
            <a:ext cx="3151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Точность повышается по мере</a:t>
            </a:r>
          </a:p>
          <a:p>
            <a:r>
              <a:rPr lang="ru-RU" dirty="0"/>
              <a:t> прохождения эпох!</a:t>
            </a:r>
          </a:p>
        </p:txBody>
      </p:sp>
    </p:spTree>
    <p:extLst>
      <p:ext uri="{BB962C8B-B14F-4D97-AF65-F5344CB8AC3E}">
        <p14:creationId xmlns:p14="http://schemas.microsoft.com/office/powerpoint/2010/main" val="21665076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30A68-EAAA-4109-AF3C-0838F3DF5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Глубокая сеть с ReLu и He</a:t>
            </a:r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5C0A2386-250C-4F1D-AE1A-98320C669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07375" y="3860800"/>
            <a:ext cx="3308350" cy="22653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E558575-94DB-483B-9495-785CF66FF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8063" y="3860800"/>
            <a:ext cx="3306763" cy="22653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1A2668-5165-44DC-9A71-B79A693CF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063" y="2443163"/>
            <a:ext cx="6697663" cy="13350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1F9D07-E5E4-4373-9957-AA5E2CD40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8063" y="725488"/>
            <a:ext cx="6697663" cy="163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64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DE5EB-6635-4688-8173-8F8936152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Гиперпараметры обучения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EB6532-4EDF-4FDC-A8F7-110785774B61}"/>
              </a:ext>
            </a:extLst>
          </p:cNvPr>
          <p:cNvSpPr/>
          <p:nvPr/>
        </p:nvSpPr>
        <p:spPr>
          <a:xfrm>
            <a:off x="838199" y="1591868"/>
            <a:ext cx="968803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Starting learning rate</a:t>
            </a:r>
            <a:endParaRPr lang="ru-RU" b="1" dirty="0"/>
          </a:p>
          <a:p>
            <a:r>
              <a:rPr lang="ru-RU" dirty="0"/>
              <a:t>Пропорция веса обновляется; 0.01 - хорошее начало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Learning rate schedule</a:t>
            </a:r>
            <a:endParaRPr lang="ru-RU" b="1" dirty="0"/>
          </a:p>
          <a:p>
            <a:r>
              <a:rPr lang="ru-RU" dirty="0"/>
              <a:t>Снижение скорости обучения с течением времени; 1 / T - хорошее начало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Размер</a:t>
            </a:r>
            <a:r>
              <a:rPr lang="en-US" b="1" dirty="0"/>
              <a:t> </a:t>
            </a:r>
            <a:r>
              <a:rPr lang="ru-RU" b="1" dirty="0"/>
              <a:t>бэтча</a:t>
            </a:r>
          </a:p>
          <a:p>
            <a:r>
              <a:rPr lang="ru-RU" dirty="0"/>
              <a:t> Количество образцов, используемых для оценки градиента; 32 хорошее начало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Количество итераций обучения</a:t>
            </a:r>
          </a:p>
          <a:p>
            <a:r>
              <a:rPr lang="ru-RU" dirty="0"/>
              <a:t> Количество обновлений весов; установить большой и использовать </a:t>
            </a:r>
            <a:r>
              <a:rPr lang="ru-RU" b="1" dirty="0"/>
              <a:t>раннюю остановку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Momentum</a:t>
            </a:r>
          </a:p>
          <a:p>
            <a:r>
              <a:rPr lang="ru-RU" dirty="0"/>
              <a:t>Использовать историю из предыдущих обновлений веса; установить большой (например, 0,9)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Специфичные для слоя гиперпараметры</a:t>
            </a:r>
            <a:r>
              <a:rPr lang="ru-RU" dirty="0"/>
              <a:t>. Возможно, но редко делается.</a:t>
            </a:r>
          </a:p>
        </p:txBody>
      </p:sp>
    </p:spTree>
    <p:extLst>
      <p:ext uri="{BB962C8B-B14F-4D97-AF65-F5344CB8AC3E}">
        <p14:creationId xmlns:p14="http://schemas.microsoft.com/office/powerpoint/2010/main" val="3727920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E4604-54F5-4C83-9E88-8B4E1D10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в виде класса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B848C-E438-4044-A719-ADCD1A11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713" y="1884777"/>
            <a:ext cx="9911576" cy="18346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008758-2D02-4400-B62D-961AE77C0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713" y="4046613"/>
            <a:ext cx="9911576" cy="11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116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5F426-83B1-483A-95C4-94968AA7D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Гиперпараметры модели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7ABCC-6E31-4036-8156-A4A8E1BC3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1800" b="1" dirty="0"/>
              <a:t>Количество слоев. </a:t>
            </a:r>
            <a:r>
              <a:rPr lang="ru-RU" sz="1800" dirty="0"/>
              <a:t>Контроль за размером модели; использовать большие модели с регуляризацией</a:t>
            </a:r>
          </a:p>
          <a:p>
            <a:r>
              <a:rPr lang="ru-RU" sz="1800" b="1" dirty="0"/>
              <a:t>Регуляризация весов</a:t>
            </a:r>
            <a:r>
              <a:rPr lang="ru-RU" sz="1800" dirty="0"/>
              <a:t>. Штрафовать модели с большим весом; попробуйте L2 вообще или L1 для экономии</a:t>
            </a:r>
          </a:p>
          <a:p>
            <a:r>
              <a:rPr lang="ru-RU" sz="1800" b="1" dirty="0"/>
              <a:t>Регуляризация активации. </a:t>
            </a:r>
            <a:r>
              <a:rPr lang="ru-RU" sz="1800" dirty="0"/>
              <a:t>Штраф за большие активации; попробуйте L1 для разреженных представлений</a:t>
            </a:r>
          </a:p>
          <a:p>
            <a:r>
              <a:rPr lang="ru-RU" sz="1800" b="1" dirty="0"/>
              <a:t>Функция активации. </a:t>
            </a:r>
            <a:r>
              <a:rPr lang="ru-RU" sz="1800" dirty="0"/>
              <a:t>Использовать сигмоидальные функции (</a:t>
            </a:r>
            <a:r>
              <a:rPr lang="en-US" sz="1800" dirty="0"/>
              <a:t>sigmoid </a:t>
            </a:r>
            <a:r>
              <a:rPr lang="ru-RU" sz="1800" dirty="0"/>
              <a:t>или </a:t>
            </a:r>
            <a:r>
              <a:rPr lang="en-US" sz="1800" dirty="0"/>
              <a:t>tanh</a:t>
            </a:r>
            <a:r>
              <a:rPr lang="ru-RU" sz="1800" dirty="0"/>
              <a:t>) или</a:t>
            </a:r>
            <a:r>
              <a:rPr lang="en-US" sz="1800" dirty="0"/>
              <a:t> ReLu</a:t>
            </a:r>
            <a:r>
              <a:rPr lang="ru-RU" sz="1800" dirty="0"/>
              <a:t>  (сейчас стандарт)</a:t>
            </a:r>
          </a:p>
          <a:p>
            <a:r>
              <a:rPr lang="ru-RU" sz="1800" b="1" dirty="0"/>
              <a:t>Инициализация весов</a:t>
            </a:r>
            <a:r>
              <a:rPr lang="ru-RU" sz="1800" dirty="0"/>
              <a:t>. Отправная точка для процесса оптимизации; зависит от функции активации и размера предыдущего слоя.</a:t>
            </a:r>
          </a:p>
          <a:p>
            <a:r>
              <a:rPr lang="en-US" sz="1800" b="1" dirty="0"/>
              <a:t>Random seed</a:t>
            </a:r>
            <a:r>
              <a:rPr lang="ru-RU" sz="1800" b="1" dirty="0"/>
              <a:t>.</a:t>
            </a:r>
            <a:r>
              <a:rPr lang="ru-RU" sz="1800" dirty="0"/>
              <a:t> Стохастическая природа процесса оптимизации; средние модели из нескольких прогонов</a:t>
            </a:r>
          </a:p>
          <a:p>
            <a:r>
              <a:rPr lang="en-US" sz="1800" b="1" dirty="0"/>
              <a:t>Preprocessing</a:t>
            </a:r>
            <a:r>
              <a:rPr lang="ru-RU" sz="1800" b="1" dirty="0"/>
              <a:t>.</a:t>
            </a:r>
            <a:r>
              <a:rPr lang="ru-RU" sz="1800" dirty="0"/>
              <a:t> Подготовить данные до моделирования; хотя бы стандартизировать и удалить корреляции</a:t>
            </a:r>
          </a:p>
        </p:txBody>
      </p:sp>
    </p:spTree>
    <p:extLst>
      <p:ext uri="{BB962C8B-B14F-4D97-AF65-F5344CB8AC3E}">
        <p14:creationId xmlns:p14="http://schemas.microsoft.com/office/powerpoint/2010/main" val="27821073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95C95-EE63-4AF4-8BBB-C39F8D87F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4800" dirty="0"/>
              <a:t>Что влияет на динамику обучения нейронной сети</a:t>
            </a:r>
            <a:r>
              <a:rPr lang="en-US" sz="4800" dirty="0"/>
              <a:t>?</a:t>
            </a:r>
            <a:endParaRPr lang="ru-RU" sz="4800" dirty="0"/>
          </a:p>
          <a:p>
            <a:r>
              <a:rPr lang="ru-RU" sz="3200" dirty="0"/>
              <a:t>Отжиг скорости обучения</a:t>
            </a:r>
            <a:r>
              <a:rPr lang="en-US" sz="3200" dirty="0"/>
              <a:t> (learning rate annealing)</a:t>
            </a:r>
            <a:endParaRPr lang="ru-RU" sz="3200" dirty="0"/>
          </a:p>
          <a:p>
            <a:r>
              <a:rPr lang="ru-RU" sz="3200" dirty="0"/>
              <a:t>Размер бэтча (</a:t>
            </a:r>
            <a:r>
              <a:rPr lang="en-US" sz="3200" dirty="0"/>
              <a:t>batch_size)</a:t>
            </a:r>
          </a:p>
          <a:p>
            <a:r>
              <a:rPr lang="ru-RU" sz="3200" dirty="0"/>
              <a:t>Модификации градиентного спуска </a:t>
            </a:r>
            <a:r>
              <a:rPr lang="en-US" sz="3200" dirty="0"/>
              <a:t>SGD (SGD momentum, Nesterov, Adagrad, Adam)</a:t>
            </a:r>
          </a:p>
          <a:p>
            <a:pPr marL="0" indent="0" algn="r">
              <a:buNone/>
            </a:pP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34546114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F088F-0651-4AE9-B94D-B8B70B947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 annealing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82B78-7EAB-4C6E-A0BE-AE6160D6E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648"/>
            <a:ext cx="10515600" cy="4351338"/>
          </a:xfrm>
        </p:spPr>
        <p:txBody>
          <a:bodyPr>
            <a:normAutofit/>
          </a:bodyPr>
          <a:lstStyle/>
          <a:p>
            <a:r>
              <a:rPr lang="ru-RU" sz="2200" dirty="0"/>
              <a:t>Хорошего стартового </a:t>
            </a:r>
            <a:r>
              <a:rPr lang="en-US" sz="2200" dirty="0"/>
              <a:t>learning rate</a:t>
            </a:r>
            <a:r>
              <a:rPr lang="ru-RU" sz="2200" dirty="0"/>
              <a:t>, как правило, мало</a:t>
            </a:r>
          </a:p>
          <a:p>
            <a:r>
              <a:rPr lang="ru-RU" sz="2200" dirty="0"/>
              <a:t>Колебания </a:t>
            </a:r>
            <a:r>
              <a:rPr lang="en-US" sz="2200" dirty="0"/>
              <a:t>Loss </a:t>
            </a:r>
            <a:r>
              <a:rPr lang="ru-RU" sz="2200" dirty="0"/>
              <a:t>функции вблизи минимума </a:t>
            </a:r>
            <a:r>
              <a:rPr lang="en-US" sz="2200" dirty="0"/>
              <a:t>vs </a:t>
            </a:r>
            <a:r>
              <a:rPr lang="ru-RU" sz="2200" dirty="0"/>
              <a:t>долгая сходимость и застревание в плохих позициях</a:t>
            </a:r>
          </a:p>
          <a:p>
            <a:r>
              <a:rPr lang="ru-RU" sz="2200" dirty="0"/>
              <a:t>Нужно снижать </a:t>
            </a:r>
            <a:r>
              <a:rPr lang="en-US" sz="2200" dirty="0"/>
              <a:t>learning rate </a:t>
            </a:r>
            <a:r>
              <a:rPr lang="ru-RU" sz="2200" dirty="0"/>
              <a:t>в процессе тренировки</a:t>
            </a:r>
          </a:p>
          <a:p>
            <a:r>
              <a:rPr lang="ru-RU" sz="2200" dirty="0"/>
              <a:t>Экспоненциальное затухание, косинусный отжиг (</a:t>
            </a:r>
            <a:r>
              <a:rPr lang="en-US" sz="2200" dirty="0"/>
              <a:t>Jeremy Howard, CS231n)</a:t>
            </a:r>
            <a:endParaRPr lang="ru-RU" sz="2200" dirty="0"/>
          </a:p>
        </p:txBody>
      </p:sp>
      <p:pic>
        <p:nvPicPr>
          <p:cNvPr id="2050" name="Picture 2" descr="https://cdn-images-1.medium.com/max/800/1*An4tZEyQAYgPAZl396JzWg.png">
            <a:extLst>
              <a:ext uri="{FF2B5EF4-FFF2-40B4-BE49-F238E27FC236}">
                <a16:creationId xmlns:a16="http://schemas.microsoft.com/office/drawing/2014/main" id="{9B0ACB13-4281-4E91-A813-D5FA46868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982" y="3874977"/>
            <a:ext cx="762000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2287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83B55-640D-4F89-A301-5B55B1A7D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Cyclic learning rate</a:t>
            </a:r>
            <a:endParaRPr lang="ru-RU" dirty="0"/>
          </a:p>
        </p:txBody>
      </p:sp>
      <p:pic>
        <p:nvPicPr>
          <p:cNvPr id="3074" name="Picture 2" descr="https://cdn-images-1.medium.com/max/1200/1*xaQVSxG_13E7ZhwPPvPNhw.png">
            <a:extLst>
              <a:ext uri="{FF2B5EF4-FFF2-40B4-BE49-F238E27FC236}">
                <a16:creationId xmlns:a16="http://schemas.microsoft.com/office/drawing/2014/main" id="{5CFE7CF2-4BF4-47F3-8FF8-1CE89EB3BAE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172" y="3120880"/>
            <a:ext cx="4714348" cy="282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F7B90C-CBE6-461D-97DB-C76A916F685E}"/>
              </a:ext>
            </a:extLst>
          </p:cNvPr>
          <p:cNvSpPr/>
          <p:nvPr/>
        </p:nvSpPr>
        <p:spPr>
          <a:xfrm>
            <a:off x="689345" y="1496383"/>
            <a:ext cx="1026219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/>
              <a:t>Обоснование состоит в том, что увеличение скорости обучения заставит модель перейти в другую часть весового пространства</a:t>
            </a:r>
          </a:p>
        </p:txBody>
      </p:sp>
      <p:pic>
        <p:nvPicPr>
          <p:cNvPr id="3076" name="Picture 4" descr="https://cdn-images-1.medium.com/max/800/1*OL2g-qtD5OwcgtRNGby2sg.png">
            <a:extLst>
              <a:ext uri="{FF2B5EF4-FFF2-40B4-BE49-F238E27FC236}">
                <a16:creationId xmlns:a16="http://schemas.microsoft.com/office/drawing/2014/main" id="{BB11CB95-E5CF-489B-A822-B91B40F06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406" y="1991482"/>
            <a:ext cx="3147849" cy="450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8F4B1AA-B044-47BC-AE9E-E48EA75E45FF}"/>
              </a:ext>
            </a:extLst>
          </p:cNvPr>
          <p:cNvSpPr/>
          <p:nvPr/>
        </p:nvSpPr>
        <p:spPr>
          <a:xfrm>
            <a:off x="10742869" y="5142540"/>
            <a:ext cx="946298" cy="13503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078" name="Picture 6" descr="Image result for cyclic learning rate">
            <a:extLst>
              <a:ext uri="{FF2B5EF4-FFF2-40B4-BE49-F238E27FC236}">
                <a16:creationId xmlns:a16="http://schemas.microsoft.com/office/drawing/2014/main" id="{CF65BF28-E44F-4095-9192-D914AF145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47" y="3177871"/>
            <a:ext cx="3552825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656DB7-E6C1-4E68-A4B5-95739F026F8C}"/>
              </a:ext>
            </a:extLst>
          </p:cNvPr>
          <p:cNvSpPr txBox="1"/>
          <p:nvPr/>
        </p:nvSpPr>
        <p:spPr>
          <a:xfrm>
            <a:off x="3360189" y="282626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9261CF-718F-47A6-9CA4-8094EB88AE6A}"/>
              </a:ext>
            </a:extLst>
          </p:cNvPr>
          <p:cNvSpPr txBox="1"/>
          <p:nvPr/>
        </p:nvSpPr>
        <p:spPr>
          <a:xfrm>
            <a:off x="7663543" y="2846691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Cosine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0F8015-7245-469E-A46A-47F27EFC3C23}"/>
              </a:ext>
            </a:extLst>
          </p:cNvPr>
          <p:cNvSpPr txBox="1"/>
          <p:nvPr/>
        </p:nvSpPr>
        <p:spPr>
          <a:xfrm>
            <a:off x="5935518" y="5949489"/>
            <a:ext cx="24172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Min, Max LR ?</a:t>
            </a:r>
          </a:p>
          <a:p>
            <a:r>
              <a:rPr lang="ru-RU" dirty="0"/>
              <a:t>По метрике – 13 слайд</a:t>
            </a:r>
          </a:p>
          <a:p>
            <a:r>
              <a:rPr lang="ru-RU" dirty="0"/>
              <a:t>Задание настроить </a:t>
            </a:r>
          </a:p>
        </p:txBody>
      </p:sp>
    </p:spTree>
    <p:extLst>
      <p:ext uri="{BB962C8B-B14F-4D97-AF65-F5344CB8AC3E}">
        <p14:creationId xmlns:p14="http://schemas.microsoft.com/office/powerpoint/2010/main" val="54399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36E13-CFF2-41E6-B991-C1CC7DA3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Cyclic learning rate</a:t>
            </a:r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976473-98D3-4B7E-9EA6-E8483CB15451}"/>
              </a:ext>
            </a:extLst>
          </p:cNvPr>
          <p:cNvSpPr/>
          <p:nvPr/>
        </p:nvSpPr>
        <p:spPr>
          <a:xfrm>
            <a:off x="955159" y="1613973"/>
            <a:ext cx="987055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/>
              <a:t>Другими словами, это </a:t>
            </a:r>
            <a:r>
              <a:rPr lang="en-US" sz="2200" b="1" dirty="0"/>
              <a:t>cyclic learning rate </a:t>
            </a:r>
            <a:r>
              <a:rPr lang="ru-RU" sz="2200" dirty="0"/>
              <a:t>заставит находить другой локальный минимум, если текущий минимум не является устойчивым, что повышает обобщающую способность алгоритма</a:t>
            </a:r>
          </a:p>
        </p:txBody>
      </p:sp>
      <p:pic>
        <p:nvPicPr>
          <p:cNvPr id="4098" name="Picture 2" descr="https://cdn-images-1.medium.com/max/800/1*qSGuuniIg_uuyzoP0x0d0A.png">
            <a:extLst>
              <a:ext uri="{FF2B5EF4-FFF2-40B4-BE49-F238E27FC236}">
                <a16:creationId xmlns:a16="http://schemas.microsoft.com/office/drawing/2014/main" id="{ACA66B2B-3B5D-4E80-9B8D-078ED2145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759" y="2904367"/>
            <a:ext cx="762000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22067E-D10F-4A1C-894B-8A16C06F43EB}"/>
              </a:ext>
            </a:extLst>
          </p:cNvPr>
          <p:cNvSpPr txBox="1"/>
          <p:nvPr/>
        </p:nvSpPr>
        <p:spPr>
          <a:xfrm>
            <a:off x="2350485" y="6330399"/>
            <a:ext cx="3628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Фиксированная скорость обучения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87C690-5537-43AF-98A7-DB561D94008E}"/>
              </a:ext>
            </a:extLst>
          </p:cNvPr>
          <p:cNvSpPr txBox="1"/>
          <p:nvPr/>
        </p:nvSpPr>
        <p:spPr>
          <a:xfrm>
            <a:off x="6782834" y="6345058"/>
            <a:ext cx="195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</a:t>
            </a:r>
            <a:r>
              <a:rPr lang="en-US" dirty="0"/>
              <a:t>yclic learning rate</a:t>
            </a:r>
            <a:endParaRPr lang="ru-RU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9CDCB5-BFD9-433D-929B-09B3106D593C}"/>
              </a:ext>
            </a:extLst>
          </p:cNvPr>
          <p:cNvCxnSpPr>
            <a:cxnSpLocks/>
          </p:cNvCxnSpPr>
          <p:nvPr/>
        </p:nvCxnSpPr>
        <p:spPr>
          <a:xfrm flipH="1">
            <a:off x="7985051" y="3976577"/>
            <a:ext cx="1020726" cy="9675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884E7ED-95E6-4DB4-B682-F031734EC556}"/>
              </a:ext>
            </a:extLst>
          </p:cNvPr>
          <p:cNvSpPr txBox="1"/>
          <p:nvPr/>
        </p:nvSpPr>
        <p:spPr>
          <a:xfrm>
            <a:off x="9122734" y="3096629"/>
            <a:ext cx="26900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Жертвуем увеличением </a:t>
            </a:r>
            <a:r>
              <a:rPr lang="en-US" dirty="0"/>
              <a:t>Loss </a:t>
            </a:r>
            <a:r>
              <a:rPr lang="ru-RU" dirty="0"/>
              <a:t>в краткосрочной перспективе,</a:t>
            </a:r>
          </a:p>
          <a:p>
            <a:r>
              <a:rPr lang="ru-RU" dirty="0"/>
              <a:t>чтобы найти лучший минимум</a:t>
            </a:r>
          </a:p>
        </p:txBody>
      </p:sp>
    </p:spTree>
    <p:extLst>
      <p:ext uri="{BB962C8B-B14F-4D97-AF65-F5344CB8AC3E}">
        <p14:creationId xmlns:p14="http://schemas.microsoft.com/office/powerpoint/2010/main" val="9364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49FF5-1468-4A20-9A3B-3E751C56A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size</a:t>
            </a:r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67B98B-E954-4AF5-A58F-4CC94CD51762}"/>
              </a:ext>
            </a:extLst>
          </p:cNvPr>
          <p:cNvSpPr/>
          <p:nvPr/>
        </p:nvSpPr>
        <p:spPr>
          <a:xfrm>
            <a:off x="923261" y="1165274"/>
            <a:ext cx="593474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r>
              <a:rPr lang="ru-RU" dirty="0"/>
              <a:t>Число примеров из набора обучающих данных, использованного при оценке </a:t>
            </a:r>
            <a:r>
              <a:rPr lang="ru-RU" dirty="0">
                <a:highlight>
                  <a:srgbClr val="00FFFF"/>
                </a:highlight>
              </a:rPr>
              <a:t>градиента функции потерь </a:t>
            </a:r>
            <a:r>
              <a:rPr lang="ru-RU" dirty="0"/>
              <a:t>называется размером бэтча и является важным гиперпараметром, который влияет на динамику алгоритма обучения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Градиентный спуск </a:t>
            </a:r>
            <a:endParaRPr lang="en-US" dirty="0"/>
          </a:p>
          <a:p>
            <a:r>
              <a:rPr lang="en-US" dirty="0"/>
              <a:t>      </a:t>
            </a:r>
            <a:r>
              <a:rPr lang="ru-RU" dirty="0"/>
              <a:t>(</a:t>
            </a:r>
            <a:r>
              <a:rPr lang="en-US" dirty="0" err="1"/>
              <a:t>batch_size</a:t>
            </a:r>
            <a:r>
              <a:rPr lang="en-US" dirty="0"/>
              <a:t> = </a:t>
            </a:r>
            <a:r>
              <a:rPr lang="en-US" dirty="0" err="1"/>
              <a:t>train_size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Стохастический </a:t>
            </a:r>
            <a:r>
              <a:rPr lang="ru-RU" dirty="0" err="1"/>
              <a:t>градиентый</a:t>
            </a:r>
            <a:r>
              <a:rPr lang="ru-RU" dirty="0"/>
              <a:t> спуск (</a:t>
            </a:r>
            <a:r>
              <a:rPr lang="en-US" dirty="0" err="1"/>
              <a:t>batch_size</a:t>
            </a:r>
            <a:r>
              <a:rPr lang="en-US" dirty="0"/>
              <a:t> = 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Мини-бэтч градиентный спуск </a:t>
            </a:r>
            <a:endParaRPr lang="en-US" dirty="0"/>
          </a:p>
          <a:p>
            <a:r>
              <a:rPr lang="en-US" dirty="0"/>
              <a:t>      </a:t>
            </a:r>
            <a:r>
              <a:rPr lang="ru-RU" dirty="0"/>
              <a:t>(</a:t>
            </a:r>
            <a:r>
              <a:rPr lang="en-US" dirty="0" err="1"/>
              <a:t>batch_size</a:t>
            </a:r>
            <a:r>
              <a:rPr lang="en-US" dirty="0"/>
              <a:t> = N &lt;&lt; </a:t>
            </a:r>
            <a:r>
              <a:rPr lang="en-US" dirty="0" err="1"/>
              <a:t>train_size</a:t>
            </a:r>
            <a:r>
              <a:rPr lang="en-US" dirty="0"/>
              <a:t>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Графики показывают, что </a:t>
            </a:r>
            <a:r>
              <a:rPr lang="ru-RU" dirty="0">
                <a:highlight>
                  <a:srgbClr val="00FFFF"/>
                </a:highlight>
              </a:rPr>
              <a:t>небольшой </a:t>
            </a:r>
            <a:r>
              <a:rPr lang="en-US" dirty="0">
                <a:highlight>
                  <a:srgbClr val="00FFFF"/>
                </a:highlight>
              </a:rPr>
              <a:t>batch</a:t>
            </a:r>
            <a:r>
              <a:rPr lang="ru-RU" dirty="0"/>
              <a:t>, как правило, приводит к быстрому обучению, но нестабильному процессу обучения с более высокой дисперсией точности классификации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highlight>
                  <a:srgbClr val="00FFFF"/>
                </a:highlight>
              </a:rPr>
              <a:t>Большие размеры </a:t>
            </a:r>
            <a:r>
              <a:rPr lang="en-US" dirty="0">
                <a:highlight>
                  <a:srgbClr val="00FFFF"/>
                </a:highlight>
              </a:rPr>
              <a:t>batch</a:t>
            </a:r>
            <a:r>
              <a:rPr lang="ru-RU" dirty="0"/>
              <a:t> замедляют процесс обучения, но последние этапы приводят к сходимости к более стабильной модели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2A2D94-FECE-4809-9113-31CF9B055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339" y="1594884"/>
            <a:ext cx="5170661" cy="387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408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0A89E-DC8F-429D-8B22-27ECFD31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 оптимизации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2D482-C86F-4C9E-A8B5-C3B224D81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8302"/>
            <a:ext cx="10515600" cy="4351338"/>
          </a:xfrm>
        </p:spPr>
        <p:txBody>
          <a:bodyPr/>
          <a:lstStyle/>
          <a:p>
            <a:r>
              <a:rPr lang="ru-RU" dirty="0"/>
              <a:t>Чем плох обычный градиентный спуск</a:t>
            </a:r>
            <a:r>
              <a:rPr lang="en-US" dirty="0"/>
              <a:t>?</a:t>
            </a:r>
            <a:endParaRPr lang="ru-R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86E173E-770F-4AF4-A765-452516260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97117" y="2056965"/>
            <a:ext cx="2971246" cy="41459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413777F-813B-40D4-B449-7A2C6AECE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7117" y="2594417"/>
            <a:ext cx="5330192" cy="45687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756766D-9FF1-4AFB-89BA-F663D4A10DCE}"/>
              </a:ext>
            </a:extLst>
          </p:cNvPr>
          <p:cNvSpPr/>
          <p:nvPr/>
        </p:nvSpPr>
        <p:spPr>
          <a:xfrm>
            <a:off x="539601" y="4105120"/>
            <a:ext cx="1087887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Застревание в </a:t>
            </a:r>
            <a:r>
              <a:rPr lang="ru-RU" b="1" dirty="0"/>
              <a:t>локальных минимумах или седловых точках</a:t>
            </a:r>
            <a:r>
              <a:rPr lang="ru-RU" dirty="0"/>
              <a:t>, коих для функции от</a:t>
            </a:r>
            <a:r>
              <a:rPr lang="en-US" dirty="0"/>
              <a:t> 10^6 </a:t>
            </a:r>
            <a:r>
              <a:rPr lang="ru-RU" dirty="0"/>
              <a:t>переменных может быть очень много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rgbClr val="22222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22222"/>
                </a:solidFill>
              </a:rPr>
              <a:t>Сложный ландшафт целевой функции: плато чередуются с регионами сильной нелинейности. Производная на </a:t>
            </a:r>
            <a:r>
              <a:rPr lang="ru-RU" b="1" dirty="0">
                <a:solidFill>
                  <a:srgbClr val="222222"/>
                </a:solidFill>
              </a:rPr>
              <a:t>плато практически равна нулю</a:t>
            </a:r>
            <a:r>
              <a:rPr lang="ru-RU" dirty="0">
                <a:solidFill>
                  <a:srgbClr val="222222"/>
                </a:solidFill>
              </a:rPr>
              <a:t>, а внезапный обрыв, наоборот, может отправить нас слишком далеко.</a:t>
            </a:r>
          </a:p>
          <a:p>
            <a:pPr>
              <a:buFont typeface="Arial" panose="020B0604020202020204" pitchFamily="34" charset="0"/>
              <a:buChar char="•"/>
            </a:pPr>
            <a:endParaRPr lang="ru-RU" dirty="0">
              <a:solidFill>
                <a:srgbClr val="22222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22222"/>
                </a:solidFill>
              </a:rPr>
              <a:t>Слишком маленькая скорость обучения заставляет алгоритм сходиться очень долго и застревать в локальных минимумах, слишком большая — «пролетать» узкие глобальные минимумы или вовсе расходиться</a:t>
            </a:r>
            <a:endParaRPr lang="ru-RU" b="0" i="0" dirty="0">
              <a:solidFill>
                <a:srgbClr val="222222"/>
              </a:solidFill>
              <a:effectLst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FC034D1-F0A6-433E-A246-C02AC73296B6}"/>
              </a:ext>
            </a:extLst>
          </p:cNvPr>
          <p:cNvSpPr/>
          <p:nvPr/>
        </p:nvSpPr>
        <p:spPr>
          <a:xfrm>
            <a:off x="8335926" y="2097315"/>
            <a:ext cx="1689982" cy="1325563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25690B-FAAE-4019-B476-38AB920F8B4A}"/>
              </a:ext>
            </a:extLst>
          </p:cNvPr>
          <p:cNvSpPr txBox="1"/>
          <p:nvPr/>
        </p:nvSpPr>
        <p:spPr>
          <a:xfrm>
            <a:off x="539601" y="3318266"/>
            <a:ext cx="9187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Раскрутить градиент для глубокой сети – это очень-очень трудно!</a:t>
            </a:r>
          </a:p>
          <a:p>
            <a:r>
              <a:rPr lang="ru-RU" dirty="0">
                <a:solidFill>
                  <a:srgbClr val="FF0000"/>
                </a:solidFill>
              </a:rPr>
              <a:t>Слишком много параметров! Для методов второго порядка нужно считать Гессиан – о ужас!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C0099E7-648E-46CA-A912-2A7D5936C0FA}"/>
              </a:ext>
            </a:extLst>
          </p:cNvPr>
          <p:cNvCxnSpPr>
            <a:cxnSpLocks/>
          </p:cNvCxnSpPr>
          <p:nvPr/>
        </p:nvCxnSpPr>
        <p:spPr>
          <a:xfrm flipV="1">
            <a:off x="7380768" y="3318266"/>
            <a:ext cx="1050851" cy="2529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4143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SGD plateau">
            <a:extLst>
              <a:ext uri="{FF2B5EF4-FFF2-40B4-BE49-F238E27FC236}">
                <a16:creationId xmlns:a16="http://schemas.microsoft.com/office/drawing/2014/main" id="{2668F453-CB21-42AB-A2CE-A4D5926EF76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77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579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DC5E-AC49-40A0-A418-697DB3874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SGD </a:t>
            </a:r>
            <a:r>
              <a:rPr lang="ru-RU" dirty="0"/>
              <a:t>с моментумом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74370-4F16-4D5A-BC8A-57A65D7D3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0955"/>
            <a:ext cx="10515600" cy="4351338"/>
          </a:xfrm>
        </p:spPr>
        <p:txBody>
          <a:bodyPr>
            <a:normAutofit/>
          </a:bodyPr>
          <a:lstStyle/>
          <a:p>
            <a:r>
              <a:rPr lang="ru-RU" sz="2200" dirty="0"/>
              <a:t>«Если мы некоторое время движемся в выделенном направлении, то, вероятно, нам следует туда двигаться некоторое время и в будущем»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5FCA96-9E09-4732-8A47-4BFAAE585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033" y="2519917"/>
            <a:ext cx="4358047" cy="181816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2CB5537-71E0-4977-9BA6-728D2AE01F7B}"/>
              </a:ext>
            </a:extLst>
          </p:cNvPr>
          <p:cNvSpPr/>
          <p:nvPr/>
        </p:nvSpPr>
        <p:spPr>
          <a:xfrm>
            <a:off x="4880345" y="2519917"/>
            <a:ext cx="1158949" cy="850605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E1568A-1A25-4050-8CC3-32725996A448}"/>
              </a:ext>
            </a:extLst>
          </p:cNvPr>
          <p:cNvSpPr txBox="1"/>
          <p:nvPr/>
        </p:nvSpPr>
        <p:spPr>
          <a:xfrm>
            <a:off x="1761059" y="4089623"/>
            <a:ext cx="29159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Накопленный импульс</a:t>
            </a:r>
            <a:endParaRPr lang="en-US" sz="2200" dirty="0"/>
          </a:p>
          <a:p>
            <a:r>
              <a:rPr lang="en-US" sz="2200" dirty="0"/>
              <a:t>gamma ~ 0.9 </a:t>
            </a:r>
            <a:r>
              <a:rPr lang="ru-RU" sz="2200" dirty="0"/>
              <a:t>обычно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2C4CAB-4C92-4171-A41D-84B2A4030B2E}"/>
              </a:ext>
            </a:extLst>
          </p:cNvPr>
          <p:cNvCxnSpPr>
            <a:stCxn id="6" idx="0"/>
          </p:cNvCxnSpPr>
          <p:nvPr/>
        </p:nvCxnSpPr>
        <p:spPr>
          <a:xfrm flipV="1">
            <a:off x="3219022" y="3296095"/>
            <a:ext cx="1661323" cy="7935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utoShape 13" descr="\inline t">
            <a:extLst>
              <a:ext uri="{FF2B5EF4-FFF2-40B4-BE49-F238E27FC236}">
                <a16:creationId xmlns:a16="http://schemas.microsoft.com/office/drawing/2014/main" id="{AEDB58F9-D233-452A-824E-7DDB851215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3773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6" name="AutoShape 14" descr="\inline \nabla_\theta J( \theta)">
            <a:extLst>
              <a:ext uri="{FF2B5EF4-FFF2-40B4-BE49-F238E27FC236}">
                <a16:creationId xmlns:a16="http://schemas.microsoft.com/office/drawing/2014/main" id="{8CA57F8C-FF0E-4A64-928F-2C70A2AE75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2078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7CB191-6551-453F-94A4-D22FDCE3A236}"/>
              </a:ext>
            </a:extLst>
          </p:cNvPr>
          <p:cNvSpPr/>
          <p:nvPr/>
        </p:nvSpPr>
        <p:spPr>
          <a:xfrm>
            <a:off x="879390" y="5013848"/>
            <a:ext cx="978549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rgbClr val="222222"/>
                </a:solidFill>
              </a:rPr>
              <a:t>Представьте как шарик катится по холмистой поверхности. Если в момент </a:t>
            </a:r>
            <a:r>
              <a:rPr lang="en-US" altLang="ru-RU" sz="2200" dirty="0">
                <a:solidFill>
                  <a:srgbClr val="222222"/>
                </a:solidFill>
              </a:rPr>
              <a:t>t</a:t>
            </a:r>
            <a:r>
              <a:rPr lang="ru-RU" altLang="ru-RU" sz="2200" dirty="0">
                <a:solidFill>
                  <a:srgbClr val="222222"/>
                </a:solidFill>
              </a:rPr>
              <a:t> под шариком был ненулевой уклон </a:t>
            </a:r>
            <a:r>
              <a:rPr lang="en-US" altLang="ru-RU" sz="2200" dirty="0">
                <a:solidFill>
                  <a:srgbClr val="222222"/>
                </a:solidFill>
              </a:rPr>
              <a:t>grad J, </a:t>
            </a:r>
            <a:r>
              <a:rPr lang="ru-RU" altLang="ru-RU" sz="2200" dirty="0">
                <a:solidFill>
                  <a:srgbClr val="222222"/>
                </a:solidFill>
              </a:rPr>
              <a:t>а затем он попал на плато, то он все равно продолжит катиться по этому плато. </a:t>
            </a:r>
            <a:endParaRPr lang="ru-RU" altLang="ru-RU" sz="2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65811A-D14B-4974-AC76-4B2C470A52C9}"/>
              </a:ext>
            </a:extLst>
          </p:cNvPr>
          <p:cNvSpPr txBox="1"/>
          <p:nvPr/>
        </p:nvSpPr>
        <p:spPr>
          <a:xfrm>
            <a:off x="7919400" y="3483498"/>
            <a:ext cx="16156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(1 – gamma)</a:t>
            </a:r>
            <a:endParaRPr lang="ru-RU" sz="22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FED24DD-2119-4519-86DC-0E10AA4554F6}"/>
              </a:ext>
            </a:extLst>
          </p:cNvPr>
          <p:cNvCxnSpPr>
            <a:cxnSpLocks/>
          </p:cNvCxnSpPr>
          <p:nvPr/>
        </p:nvCxnSpPr>
        <p:spPr>
          <a:xfrm flipH="1" flipV="1">
            <a:off x="6460704" y="3153534"/>
            <a:ext cx="1458696" cy="5393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2853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6D7AD-6348-44BE-AD78-0A1356435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SGD c </a:t>
            </a:r>
            <a:r>
              <a:rPr lang="ru-RU" dirty="0"/>
              <a:t>моментумом</a:t>
            </a:r>
            <a:br>
              <a:rPr lang="ru-RU" dirty="0"/>
            </a:br>
            <a:r>
              <a:rPr lang="ru-RU" dirty="0"/>
              <a:t>Модификация Нестерова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D2734D-AF48-43E2-86CE-D95DF24DD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1170" y="3097343"/>
            <a:ext cx="5286375" cy="17240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6BF650-9A8D-4140-8AAE-C13034BF7658}"/>
              </a:ext>
            </a:extLst>
          </p:cNvPr>
          <p:cNvSpPr/>
          <p:nvPr/>
        </p:nvSpPr>
        <p:spPr>
          <a:xfrm>
            <a:off x="1038446" y="1790649"/>
            <a:ext cx="989182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/>
              <a:t>Раз мы уже все равно намереваемся сместиться в сторону на </a:t>
            </a:r>
            <a:r>
              <a:rPr lang="en-US" sz="2200" dirty="0"/>
              <a:t>gamma*V</a:t>
            </a:r>
            <a:r>
              <a:rPr lang="ru-RU" sz="2200" dirty="0"/>
              <a:t>(</a:t>
            </a:r>
            <a:r>
              <a:rPr lang="en-US" sz="2200" dirty="0"/>
              <a:t>t-1), </a:t>
            </a:r>
            <a:r>
              <a:rPr lang="ru-RU" sz="2200" dirty="0"/>
              <a:t>то давайте посчитаем градиент функции не в точке </a:t>
            </a:r>
            <a:r>
              <a:rPr lang="en-US" sz="2200" dirty="0"/>
              <a:t>theta, </a:t>
            </a:r>
            <a:r>
              <a:rPr lang="ru-RU" sz="2200" dirty="0"/>
              <a:t>а в точке </a:t>
            </a:r>
            <a:r>
              <a:rPr lang="en-US" sz="2200" dirty="0"/>
              <a:t>theta – gamma*V(t-1), </a:t>
            </a:r>
            <a:r>
              <a:rPr lang="ru-RU" sz="2200" dirty="0"/>
              <a:t>чтобы предугадать градиент</a:t>
            </a:r>
            <a:r>
              <a:rPr lang="en-US" sz="2200" dirty="0"/>
              <a:t>:</a:t>
            </a:r>
            <a:endParaRPr lang="ru-RU" sz="2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B23E1E-B103-40D0-A474-CDC5F13A3D5C}"/>
              </a:ext>
            </a:extLst>
          </p:cNvPr>
          <p:cNvSpPr/>
          <p:nvPr/>
        </p:nvSpPr>
        <p:spPr>
          <a:xfrm>
            <a:off x="1282995" y="5306498"/>
            <a:ext cx="940272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>
                <a:solidFill>
                  <a:srgbClr val="222222"/>
                </a:solidFill>
              </a:rPr>
              <a:t>Такое изменение позволяет быстрее «катиться», если в стороне, куда мы направляемся, производная увеличивается, и медленнее, если наоборот. </a:t>
            </a:r>
            <a:endParaRPr lang="ru-RU" sz="22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BE635B9-9C37-4A76-890A-74155BD276EF}"/>
              </a:ext>
            </a:extLst>
          </p:cNvPr>
          <p:cNvSpPr/>
          <p:nvPr/>
        </p:nvSpPr>
        <p:spPr>
          <a:xfrm>
            <a:off x="6592187" y="3003697"/>
            <a:ext cx="1903228" cy="9556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241E34-2320-4E85-8626-9C12EF59C4F4}"/>
              </a:ext>
            </a:extLst>
          </p:cNvPr>
          <p:cNvSpPr txBox="1"/>
          <p:nvPr/>
        </p:nvSpPr>
        <p:spPr>
          <a:xfrm>
            <a:off x="7748530" y="4202427"/>
            <a:ext cx="43325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Заглядываем вперед по градиенту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D65EB4-5206-4AC9-8211-4A63FE013E7D}"/>
              </a:ext>
            </a:extLst>
          </p:cNvPr>
          <p:cNvCxnSpPr>
            <a:cxnSpLocks/>
          </p:cNvCxnSpPr>
          <p:nvPr/>
        </p:nvCxnSpPr>
        <p:spPr>
          <a:xfrm flipH="1" flipV="1">
            <a:off x="8495415" y="3878546"/>
            <a:ext cx="1307804" cy="3238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732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0511A6F-AAAE-4D3E-8658-06A2637B5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70" y="2473224"/>
            <a:ext cx="5040459" cy="9557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C4523D-7B57-4331-9ACE-9F07488B3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нейронной сети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E96B9-0AA4-4A99-AE94-18BF5B1D9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841"/>
            <a:ext cx="10515600" cy="4351338"/>
          </a:xfrm>
        </p:spPr>
        <p:txBody>
          <a:bodyPr>
            <a:normAutofit/>
          </a:bodyPr>
          <a:lstStyle/>
          <a:p>
            <a:r>
              <a:rPr lang="ru-RU" sz="2200" dirty="0"/>
              <a:t>Обучение нейронной сети состоит из двух шагов: прямое и обратное распространение ошибки, которые мы делаем последовательно</a:t>
            </a:r>
          </a:p>
          <a:p>
            <a:r>
              <a:rPr lang="ru-RU" sz="2200" dirty="0"/>
              <a:t>Выход двуслойной нейронной сети:</a:t>
            </a:r>
          </a:p>
          <a:p>
            <a:endParaRPr lang="ru-RU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5EAE3E-91C6-4678-9D44-A10DEDF48F31}"/>
              </a:ext>
            </a:extLst>
          </p:cNvPr>
          <p:cNvSpPr/>
          <p:nvPr/>
        </p:nvSpPr>
        <p:spPr>
          <a:xfrm>
            <a:off x="995916" y="3380125"/>
            <a:ext cx="1064673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rgbClr val="000000"/>
                </a:solidFill>
              </a:rPr>
              <a:t>В приведенном выше уравнении весовые коэффициенты W и смещения b являются единственными переменными, которые влияют на результат 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rgbClr val="000000"/>
                </a:solidFill>
              </a:rPr>
              <a:t>Естественно, правильные значения весов и смещений определяют точность модели. Процесс точной настройки весов и смещений из входных данных - называется </a:t>
            </a:r>
            <a:r>
              <a:rPr lang="ru-RU" sz="2200" b="1" dirty="0">
                <a:solidFill>
                  <a:srgbClr val="000000"/>
                </a:solidFill>
              </a:rPr>
              <a:t>обучение нейронной сети</a:t>
            </a:r>
            <a:r>
              <a:rPr lang="ru-RU" sz="2200" dirty="0">
                <a:solidFill>
                  <a:srgbClr val="000000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rgbClr val="000000"/>
                </a:solidFill>
              </a:rPr>
              <a:t>Каждая итерация учебного процесса состоит из следующих шагов: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rgbClr val="000000"/>
                </a:solidFill>
              </a:rPr>
              <a:t>Расчет прогнозируемого выхода называется прямое распространение (feedforward)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rgbClr val="000000"/>
                </a:solidFill>
              </a:rPr>
              <a:t>Обновление весов и сдвигов называется обратным распространением (backpropagation)</a:t>
            </a:r>
            <a:endParaRPr lang="ru-RU" sz="2200" b="0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876522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30A9AE70-318D-4CCE-8C1E-172A7D1CED3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96" y="0"/>
            <a:ext cx="10239944" cy="682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B01D5C-C42B-4845-A1EC-ED4D98745188}"/>
              </a:ext>
            </a:extLst>
          </p:cNvPr>
          <p:cNvSpPr txBox="1"/>
          <p:nvPr/>
        </p:nvSpPr>
        <p:spPr>
          <a:xfrm>
            <a:off x="2806995" y="903767"/>
            <a:ext cx="45150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Виляние траекторий из-за большого </a:t>
            </a:r>
            <a:r>
              <a:rPr lang="en-US" dirty="0"/>
              <a:t>gamma</a:t>
            </a:r>
          </a:p>
          <a:p>
            <a:r>
              <a:rPr lang="ru-RU" dirty="0"/>
              <a:t>Но иногда это полезно, чтобы выбираться </a:t>
            </a:r>
          </a:p>
          <a:p>
            <a:r>
              <a:rPr lang="ru-RU" dirty="0"/>
              <a:t>из локальных минимумов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18122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image">
            <a:extLst>
              <a:ext uri="{FF2B5EF4-FFF2-40B4-BE49-F238E27FC236}">
                <a16:creationId xmlns:a16="http://schemas.microsoft.com/office/drawing/2014/main" id="{98D08695-57AE-4053-92AE-4BAF09359FD7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3420" y="415260"/>
            <a:ext cx="9448505" cy="629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D05883-E972-42F1-B4BC-5A2FC9A5E922}"/>
              </a:ext>
            </a:extLst>
          </p:cNvPr>
          <p:cNvSpPr txBox="1"/>
          <p:nvPr/>
        </p:nvSpPr>
        <p:spPr>
          <a:xfrm>
            <a:off x="2488018" y="1095153"/>
            <a:ext cx="45082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Иногда хорошо! Большой накопленный импульс позволяет выбраться</a:t>
            </a:r>
          </a:p>
          <a:p>
            <a:r>
              <a:rPr lang="ru-RU" dirty="0">
                <a:solidFill>
                  <a:srgbClr val="FF0000"/>
                </a:solidFill>
              </a:rPr>
              <a:t> из локального минимума и достичь глобального!</a:t>
            </a:r>
          </a:p>
        </p:txBody>
      </p:sp>
    </p:spTree>
    <p:extLst>
      <p:ext uri="{BB962C8B-B14F-4D97-AF65-F5344CB8AC3E}">
        <p14:creationId xmlns:p14="http://schemas.microsoft.com/office/powerpoint/2010/main" val="1643394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A7480-AE04-4631-A0CD-2A1271A2B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532A1-4D7C-4D80-B1C0-183B2EF2B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218" name="Picture 2" descr="image">
            <a:extLst>
              <a:ext uri="{FF2B5EF4-FFF2-40B4-BE49-F238E27FC236}">
                <a16:creationId xmlns:a16="http://schemas.microsoft.com/office/drawing/2014/main" id="{ECF1FDC0-677F-4402-8A79-6DF9DFD359D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BE2703-7184-4426-A7E5-78431E12AE66}"/>
              </a:ext>
            </a:extLst>
          </p:cNvPr>
          <p:cNvSpPr txBox="1"/>
          <p:nvPr/>
        </p:nvSpPr>
        <p:spPr>
          <a:xfrm>
            <a:off x="2466753" y="829339"/>
            <a:ext cx="4508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Иногда плохо! Пролетели глобальный минимум и упали в локальный!</a:t>
            </a:r>
          </a:p>
        </p:txBody>
      </p:sp>
    </p:spTree>
    <p:extLst>
      <p:ext uri="{BB962C8B-B14F-4D97-AF65-F5344CB8AC3E}">
        <p14:creationId xmlns:p14="http://schemas.microsoft.com/office/powerpoint/2010/main" val="11996589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C02CA46-E252-419D-824A-9ED20C80B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821" y="2046936"/>
            <a:ext cx="2543175" cy="866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C6D7AD-6348-44BE-AD78-0A1356435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gradient (Adagrad)</a:t>
            </a:r>
            <a:endParaRPr lang="ru-RU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6BF650-9A8D-4140-8AAE-C13034BF7658}"/>
              </a:ext>
            </a:extLst>
          </p:cNvPr>
          <p:cNvSpPr/>
          <p:nvPr/>
        </p:nvSpPr>
        <p:spPr>
          <a:xfrm>
            <a:off x="974651" y="1492938"/>
            <a:ext cx="989182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/>
              <a:t>Хорошо бы уметь обновлять параметры с оглядкой на то, насколько типичный признак они фиксируют. Давайте будем хранить для каждого параметра сети сумму квадратов его обновлений.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706E4D-B9AD-43A6-823B-045CB0016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937" y="2822937"/>
            <a:ext cx="4238625" cy="212407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0E5C8ABB-0A8B-4D59-B3AD-1D81EF3850AC}"/>
              </a:ext>
            </a:extLst>
          </p:cNvPr>
          <p:cNvSpPr/>
          <p:nvPr/>
        </p:nvSpPr>
        <p:spPr>
          <a:xfrm>
            <a:off x="5319821" y="4272109"/>
            <a:ext cx="1903228" cy="780221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B4E305-CCEA-4AA7-96B8-A4700A960C3B}"/>
              </a:ext>
            </a:extLst>
          </p:cNvPr>
          <p:cNvCxnSpPr>
            <a:cxnSpLocks/>
          </p:cNvCxnSpPr>
          <p:nvPr/>
        </p:nvCxnSpPr>
        <p:spPr>
          <a:xfrm flipV="1">
            <a:off x="5156791" y="5100324"/>
            <a:ext cx="1114644" cy="5136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6E594EB-CD4D-451E-B99D-D4F0E958690E}"/>
              </a:ext>
            </a:extLst>
          </p:cNvPr>
          <p:cNvSpPr txBox="1"/>
          <p:nvPr/>
        </p:nvSpPr>
        <p:spPr>
          <a:xfrm>
            <a:off x="3530400" y="5613983"/>
            <a:ext cx="6789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 Подавляем часто обновляемые веса</a:t>
            </a:r>
          </a:p>
          <a:p>
            <a:r>
              <a:rPr lang="en-US" sz="2200" dirty="0"/>
              <a:t>Epsilon – </a:t>
            </a:r>
            <a:r>
              <a:rPr lang="ru-RU" sz="2200" dirty="0"/>
              <a:t>параметр сглаживания (чтобы не делить на 0)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C233F5-CE13-45BA-BB30-E6DEF05419ED}"/>
              </a:ext>
            </a:extLst>
          </p:cNvPr>
          <p:cNvSpPr/>
          <p:nvPr/>
        </p:nvSpPr>
        <p:spPr>
          <a:xfrm>
            <a:off x="7862996" y="4052090"/>
            <a:ext cx="423862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>
                <a:solidFill>
                  <a:srgbClr val="222222"/>
                </a:solidFill>
              </a:rPr>
              <a:t>По сути мы автоматически получаем затухание скорости обучения (learning rate decay) – не нужно подбирать </a:t>
            </a:r>
            <a:r>
              <a:rPr lang="en-US" sz="2200" dirty="0">
                <a:solidFill>
                  <a:srgbClr val="222222"/>
                </a:solidFill>
              </a:rPr>
              <a:t>learning rate</a:t>
            </a:r>
            <a:endParaRPr lang="ru-RU" sz="22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405452-2918-4722-A184-C8277AAC8062}"/>
              </a:ext>
            </a:extLst>
          </p:cNvPr>
          <p:cNvCxnSpPr>
            <a:cxnSpLocks/>
            <a:endCxn id="14" idx="6"/>
          </p:cNvCxnSpPr>
          <p:nvPr/>
        </p:nvCxnSpPr>
        <p:spPr>
          <a:xfrm flipH="1">
            <a:off x="7223049" y="4252973"/>
            <a:ext cx="639948" cy="4092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3914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BBA24-2328-4042-927B-E613B68B5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RMSProp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36E63-D48D-455C-A9CD-267136712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5281"/>
            <a:ext cx="10515600" cy="4351338"/>
          </a:xfrm>
        </p:spPr>
        <p:txBody>
          <a:bodyPr>
            <a:normAutofit/>
          </a:bodyPr>
          <a:lstStyle/>
          <a:p>
            <a:r>
              <a:rPr lang="ru-RU" sz="2200" dirty="0"/>
              <a:t>Недостаток Adagrad в том, что</a:t>
            </a:r>
            <a:r>
              <a:rPr lang="en-US" sz="2200" dirty="0"/>
              <a:t> Gt </a:t>
            </a:r>
            <a:r>
              <a:rPr lang="ru-RU" sz="2200" dirty="0"/>
              <a:t>может увеличиваться сколько угодно, что через некоторое время приводит к слишком маленьким обновлениям и параличу алгоритма. RMSProp призван исправить этот недостаток.</a:t>
            </a:r>
            <a:r>
              <a:rPr lang="en-US" sz="2200" dirty="0"/>
              <a:t> </a:t>
            </a:r>
            <a:r>
              <a:rPr lang="ru-RU" sz="2200" dirty="0"/>
              <a:t>Вместо полной суммы обновлений, будем использовать усреднённый по истории квадрат градиента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67EFF7-E65D-43F1-9517-3AEA9F0FF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795" y="3067050"/>
            <a:ext cx="5495925" cy="723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78003F-EDEE-4227-8331-C6CC75E4E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744" y="5228990"/>
            <a:ext cx="5191459" cy="4625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274939-4215-4E48-93F7-04D72ACA6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1652" y="3867667"/>
            <a:ext cx="5028208" cy="12026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291016-FE23-488D-9427-C107D92E9E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1652" y="5812564"/>
            <a:ext cx="4333875" cy="7905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B9CC599-523E-44B3-8FE4-6B77D7896840}"/>
              </a:ext>
            </a:extLst>
          </p:cNvPr>
          <p:cNvSpPr/>
          <p:nvPr/>
        </p:nvSpPr>
        <p:spPr>
          <a:xfrm>
            <a:off x="7681635" y="6060556"/>
            <a:ext cx="423862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222222"/>
                </a:solidFill>
              </a:rPr>
              <a:t>- Root mean squared propagation</a:t>
            </a:r>
            <a:endParaRPr lang="ru-RU" sz="22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CA79D17-E48B-4DBC-B17D-70984E2C611A}"/>
              </a:ext>
            </a:extLst>
          </p:cNvPr>
          <p:cNvSpPr/>
          <p:nvPr/>
        </p:nvSpPr>
        <p:spPr>
          <a:xfrm>
            <a:off x="4394554" y="3128728"/>
            <a:ext cx="593490" cy="65958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1CEB53-8604-49CD-9BE6-A685C0B5646F}"/>
              </a:ext>
            </a:extLst>
          </p:cNvPr>
          <p:cNvCxnSpPr>
            <a:cxnSpLocks/>
          </p:cNvCxnSpPr>
          <p:nvPr/>
        </p:nvCxnSpPr>
        <p:spPr>
          <a:xfrm flipV="1">
            <a:off x="2339163" y="3614340"/>
            <a:ext cx="2017133" cy="7327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6D472D5-1135-44AD-B20F-75CE4E236D71}"/>
              </a:ext>
            </a:extLst>
          </p:cNvPr>
          <p:cNvSpPr txBox="1"/>
          <p:nvPr/>
        </p:nvSpPr>
        <p:spPr>
          <a:xfrm>
            <a:off x="71317" y="3870282"/>
            <a:ext cx="31703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Скорость обновления квадрата среднего квадрата градиента</a:t>
            </a:r>
          </a:p>
        </p:txBody>
      </p:sp>
    </p:spTree>
    <p:extLst>
      <p:ext uri="{BB962C8B-B14F-4D97-AF65-F5344CB8AC3E}">
        <p14:creationId xmlns:p14="http://schemas.microsoft.com/office/powerpoint/2010/main" val="37956759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F881E-3B11-425C-90D0-D1403930F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ADAM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21F29-506B-43C5-8C7D-9FE4D943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628" y="1472276"/>
            <a:ext cx="10515600" cy="4351338"/>
          </a:xfrm>
        </p:spPr>
        <p:txBody>
          <a:bodyPr/>
          <a:lstStyle/>
          <a:p>
            <a:r>
              <a:rPr lang="en-US" dirty="0"/>
              <a:t>Adaptive moment estimation. </a:t>
            </a:r>
            <a:r>
              <a:rPr lang="ru-RU" dirty="0"/>
              <a:t>Сочетает в себе и идею накопления движения и идею более слабого обновления весов для типичных признаков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A5E289-905C-4805-B8BF-DE97477C1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658" y="3228715"/>
            <a:ext cx="4352925" cy="676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B94A92-346E-47A1-8C7D-139F858E8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658" y="2445414"/>
            <a:ext cx="4543425" cy="704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928138-51F1-4132-996E-45A2ABAF7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2733" y="4174995"/>
            <a:ext cx="4705350" cy="1009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A6DA3F-A83F-4F60-8A53-05F79584B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3733" y="5184645"/>
            <a:ext cx="3943350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259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BDE5A-5E07-4B2A-A8C2-F099826A3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172" name="Picture 4" descr="image">
            <a:extLst>
              <a:ext uri="{FF2B5EF4-FFF2-40B4-BE49-F238E27FC236}">
                <a16:creationId xmlns:a16="http://schemas.microsoft.com/office/drawing/2014/main" id="{497830F1-1810-4E56-8736-44BF48D7BE7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74428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C91A25-E75B-4DA3-A660-328DAFD20652}"/>
              </a:ext>
            </a:extLst>
          </p:cNvPr>
          <p:cNvSpPr/>
          <p:nvPr/>
        </p:nvSpPr>
        <p:spPr>
          <a:xfrm>
            <a:off x="2266950" y="75548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rgbClr val="FF0000"/>
                </a:solidFill>
                <a:latin typeface="-apple-system"/>
              </a:rPr>
              <a:t>Все алгоритмы довольно хорошо сходятся (с минимальным подбором скорости обучения)!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D7115F-D2E5-4DD2-8BD2-EED64D026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690688"/>
            <a:ext cx="3943350" cy="103822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25AB867-A228-4FDC-8948-A0953ABB6018}"/>
              </a:ext>
            </a:extLst>
          </p:cNvPr>
          <p:cNvSpPr/>
          <p:nvPr/>
        </p:nvSpPr>
        <p:spPr>
          <a:xfrm>
            <a:off x="2924175" y="2209800"/>
            <a:ext cx="1700988" cy="517581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9CE513-CE06-4A29-8D96-7B772E683B7C}"/>
              </a:ext>
            </a:extLst>
          </p:cNvPr>
          <p:cNvSpPr/>
          <p:nvPr/>
        </p:nvSpPr>
        <p:spPr>
          <a:xfrm>
            <a:off x="473592" y="3105834"/>
            <a:ext cx="370500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-apple-system"/>
              </a:rPr>
              <a:t>Шаги у </a:t>
            </a:r>
            <a:r>
              <a:rPr lang="en-US" dirty="0">
                <a:latin typeface="-apple-system"/>
              </a:rPr>
              <a:t>Adam </a:t>
            </a:r>
            <a:r>
              <a:rPr lang="ru-RU" dirty="0">
                <a:latin typeface="-apple-system"/>
              </a:rPr>
              <a:t>и </a:t>
            </a:r>
            <a:r>
              <a:rPr lang="en-US" dirty="0">
                <a:latin typeface="-apple-system"/>
              </a:rPr>
              <a:t>RMSProp </a:t>
            </a:r>
            <a:r>
              <a:rPr lang="ru-RU" dirty="0">
                <a:latin typeface="-apple-system"/>
              </a:rPr>
              <a:t>большие, потому что не было никаких изменений ни по одному параметру и знаменатель равен нулю </a:t>
            </a:r>
            <a:endParaRPr lang="ru-RU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3CD609-B5A4-4F41-87FF-B1D137490BFB}"/>
              </a:ext>
            </a:extLst>
          </p:cNvPr>
          <p:cNvCxnSpPr>
            <a:cxnSpLocks/>
          </p:cNvCxnSpPr>
          <p:nvPr/>
        </p:nvCxnSpPr>
        <p:spPr>
          <a:xfrm flipV="1">
            <a:off x="1570077" y="2608491"/>
            <a:ext cx="1239798" cy="5657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6AAB22D-69C8-4B8A-97E2-2B0E3C698A1B}"/>
              </a:ext>
            </a:extLst>
          </p:cNvPr>
          <p:cNvSpPr/>
          <p:nvPr/>
        </p:nvSpPr>
        <p:spPr>
          <a:xfrm>
            <a:off x="654790" y="1610226"/>
            <a:ext cx="3705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Adam: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02586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F8CC6-59A6-4026-BD9B-55125DE74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F768C-68F7-4FB6-B871-C3C7EF946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266" name="Picture 2" descr="image">
            <a:extLst>
              <a:ext uri="{FF2B5EF4-FFF2-40B4-BE49-F238E27FC236}">
                <a16:creationId xmlns:a16="http://schemas.microsoft.com/office/drawing/2014/main" id="{F3169DFA-4EB0-4E0F-878B-68BB3EBFAB6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0914DA-9182-40DE-B001-C8D12B8AB78B}"/>
              </a:ext>
            </a:extLst>
          </p:cNvPr>
          <p:cNvSpPr/>
          <p:nvPr/>
        </p:nvSpPr>
        <p:spPr>
          <a:xfrm>
            <a:off x="2437071" y="82142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rgbClr val="FF0000"/>
                </a:solidFill>
                <a:latin typeface="-apple-system"/>
              </a:rPr>
              <a:t>Кроме Adam, все оказались заперты в локальном минимуме!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863D8B-B45C-4360-BFB0-062F42F45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1" y="1690688"/>
            <a:ext cx="3446201" cy="82424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9A3A650-982F-456A-A9AA-0535F42974FA}"/>
              </a:ext>
            </a:extLst>
          </p:cNvPr>
          <p:cNvSpPr/>
          <p:nvPr/>
        </p:nvSpPr>
        <p:spPr>
          <a:xfrm>
            <a:off x="2073570" y="1997353"/>
            <a:ext cx="1700988" cy="517581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C1F8E2-0BBB-4F69-9C22-8472D96D71AE}"/>
              </a:ext>
            </a:extLst>
          </p:cNvPr>
          <p:cNvSpPr/>
          <p:nvPr/>
        </p:nvSpPr>
        <p:spPr>
          <a:xfrm>
            <a:off x="350469" y="3174204"/>
            <a:ext cx="344620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-apple-system"/>
              </a:rPr>
              <a:t>RMSProp </a:t>
            </a:r>
            <a:r>
              <a:rPr lang="ru-RU" dirty="0">
                <a:solidFill>
                  <a:srgbClr val="222222"/>
                </a:solidFill>
                <a:latin typeface="-apple-system"/>
              </a:rPr>
              <a:t>и </a:t>
            </a:r>
            <a:r>
              <a:rPr lang="en-US" dirty="0">
                <a:solidFill>
                  <a:srgbClr val="222222"/>
                </a:solidFill>
                <a:latin typeface="-apple-system"/>
              </a:rPr>
              <a:t>Adadelta </a:t>
            </a:r>
            <a:r>
              <a:rPr lang="ru-RU" dirty="0">
                <a:solidFill>
                  <a:srgbClr val="222222"/>
                </a:solidFill>
                <a:latin typeface="-apple-system"/>
              </a:rPr>
              <a:t>рисуют ежиков. В ловушке квадраты градиента маленькие, и это приводит к большим скачкам, на скачки также влияет </a:t>
            </a:r>
            <a:r>
              <a:rPr lang="en-US" dirty="0">
                <a:solidFill>
                  <a:srgbClr val="222222"/>
                </a:solidFill>
                <a:latin typeface="-apple-system"/>
              </a:rPr>
              <a:t>eta </a:t>
            </a:r>
            <a:r>
              <a:rPr lang="ru-RU" dirty="0">
                <a:solidFill>
                  <a:srgbClr val="222222"/>
                </a:solidFill>
                <a:latin typeface="-apple-system"/>
              </a:rPr>
              <a:t>и </a:t>
            </a:r>
            <a:r>
              <a:rPr lang="en-US" dirty="0">
                <a:solidFill>
                  <a:srgbClr val="222222"/>
                </a:solidFill>
                <a:latin typeface="-apple-system"/>
              </a:rPr>
              <a:t>epsilon</a:t>
            </a:r>
            <a:endParaRPr lang="ru-RU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8056EB-E327-4682-BC01-639365A4D483}"/>
              </a:ext>
            </a:extLst>
          </p:cNvPr>
          <p:cNvCxnSpPr>
            <a:cxnSpLocks/>
          </p:cNvCxnSpPr>
          <p:nvPr/>
        </p:nvCxnSpPr>
        <p:spPr>
          <a:xfrm flipV="1">
            <a:off x="1570077" y="2608491"/>
            <a:ext cx="1239798" cy="5657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18280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89973-54B8-4845-9E20-EC0EC598D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9226E-6043-4E96-AAB1-7475D4216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2290" name="Picture 2" descr="image">
            <a:extLst>
              <a:ext uri="{FF2B5EF4-FFF2-40B4-BE49-F238E27FC236}">
                <a16:creationId xmlns:a16="http://schemas.microsoft.com/office/drawing/2014/main" id="{E04D6F2C-2165-48DB-BB00-BB08C56B1C2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C878EF-C436-4C69-AFE4-91923DAC7059}"/>
              </a:ext>
            </a:extLst>
          </p:cNvPr>
          <p:cNvSpPr/>
          <p:nvPr/>
        </p:nvSpPr>
        <p:spPr>
          <a:xfrm>
            <a:off x="2437071" y="82142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rgbClr val="FF0000"/>
                </a:solidFill>
                <a:latin typeface="-apple-system"/>
              </a:rPr>
              <a:t>Хотя все алгоритмы могут найти путь к минимуму по плато с малым уклоном и выбираться из локальных минимумов.</a:t>
            </a:r>
          </a:p>
          <a:p>
            <a:r>
              <a:rPr lang="ru-RU" dirty="0">
                <a:solidFill>
                  <a:srgbClr val="FF0000"/>
                </a:solidFill>
                <a:latin typeface="-apple-system"/>
              </a:rPr>
              <a:t>Плохая начальная инициализация – не оставляет шансов!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681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F1F0F-92C0-4109-9DF6-77420A697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Пайплайн обучения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FC34BD-2810-45EC-921F-E9682C726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42" y="2942117"/>
            <a:ext cx="11430000" cy="1866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4F5556-4C66-4414-9DAC-342D73A30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426" y="1835412"/>
            <a:ext cx="5040459" cy="9557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9D0F91-F699-45C2-8708-D4572F84F9B0}"/>
              </a:ext>
            </a:extLst>
          </p:cNvPr>
          <p:cNvSpPr txBox="1"/>
          <p:nvPr/>
        </p:nvSpPr>
        <p:spPr>
          <a:xfrm>
            <a:off x="1561670" y="4963047"/>
            <a:ext cx="34115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b="1" dirty="0"/>
              <a:t>Прямое распространение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E7DC5C-B7A8-44BE-B456-E31C408D1F94}"/>
              </a:ext>
            </a:extLst>
          </p:cNvPr>
          <p:cNvSpPr txBox="1"/>
          <p:nvPr/>
        </p:nvSpPr>
        <p:spPr>
          <a:xfrm>
            <a:off x="5594954" y="4963047"/>
            <a:ext cx="46705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b="1" dirty="0"/>
              <a:t>Обратное распространение ошибки </a:t>
            </a:r>
          </a:p>
        </p:txBody>
      </p:sp>
    </p:spTree>
    <p:extLst>
      <p:ext uri="{BB962C8B-B14F-4D97-AF65-F5344CB8AC3E}">
        <p14:creationId xmlns:p14="http://schemas.microsoft.com/office/powerpoint/2010/main" val="3544770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57E8A-BED8-40C5-A08E-71E45F81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Прямое распространение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7A1B5-8B4C-4ACF-B611-116A3CBEB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478" y="1524074"/>
            <a:ext cx="10515600" cy="4351338"/>
          </a:xfrm>
        </p:spPr>
        <p:txBody>
          <a:bodyPr>
            <a:normAutofit/>
          </a:bodyPr>
          <a:lstStyle/>
          <a:p>
            <a:r>
              <a:rPr lang="ru-RU" sz="2200" dirty="0"/>
              <a:t>Как следует из предыдущего графика, прямое распространение (feedforward) - это просто простое последовательность вычислительных операций нейронной сети.</a:t>
            </a:r>
          </a:p>
          <a:p>
            <a:r>
              <a:rPr lang="ru-RU" sz="2200" dirty="0"/>
              <a:t> Для базовой двухслойной нейронной сети результат шага прямого распространения есть вычисление:</a:t>
            </a:r>
          </a:p>
          <a:p>
            <a:endParaRPr lang="ru-RU" sz="2200" dirty="0"/>
          </a:p>
          <a:p>
            <a:r>
              <a:rPr lang="ru-RU" sz="2200" dirty="0"/>
              <a:t>Давим функцию прямого вычисления в класс </a:t>
            </a:r>
            <a:r>
              <a:rPr lang="ru-RU" sz="2200" dirty="0" err="1"/>
              <a:t>NeuralNetwork</a:t>
            </a:r>
            <a:endParaRPr lang="ru-RU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70170-6B23-4B0A-AC17-350B89936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193" y="3818786"/>
            <a:ext cx="10531163" cy="28033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67E5B8-5618-4EB4-92D7-B7256C7A1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111" y="2565285"/>
            <a:ext cx="3936261" cy="74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21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3156</Words>
  <Application>Microsoft Office PowerPoint</Application>
  <PresentationFormat>Widescreen</PresentationFormat>
  <Paragraphs>315</Paragraphs>
  <Slides>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4" baseType="lpstr">
      <vt:lpstr>-apple-system</vt:lpstr>
      <vt:lpstr>Arial</vt:lpstr>
      <vt:lpstr>Calibri</vt:lpstr>
      <vt:lpstr>Calibri Light</vt:lpstr>
      <vt:lpstr>Helvetica Neue</vt:lpstr>
      <vt:lpstr>Office Theme</vt:lpstr>
      <vt:lpstr>Understanding Deep Learning</vt:lpstr>
      <vt:lpstr>Несколько слов про Deep Learning курс</vt:lpstr>
      <vt:lpstr>Что нужно для сегодняшней лекции?</vt:lpstr>
      <vt:lpstr>Нейрон</vt:lpstr>
      <vt:lpstr>Полносвязная нейронная сеть</vt:lpstr>
      <vt:lpstr>Реализация в виде класса</vt:lpstr>
      <vt:lpstr>Обучение нейронной сети</vt:lpstr>
      <vt:lpstr>Пайплайн обучения</vt:lpstr>
      <vt:lpstr>Прямое распространение</vt:lpstr>
      <vt:lpstr>Расчет функции потерь</vt:lpstr>
      <vt:lpstr>Обратное распространение ошибки</vt:lpstr>
      <vt:lpstr>PowerPoint Presentation</vt:lpstr>
      <vt:lpstr>Chain rule </vt:lpstr>
      <vt:lpstr>Добавляем прямой и обратный проход в NeuralNetwork</vt:lpstr>
      <vt:lpstr>Применение нейронной сети</vt:lpstr>
      <vt:lpstr>PowerPoint Presentation</vt:lpstr>
      <vt:lpstr>Глоссарий</vt:lpstr>
      <vt:lpstr>Нейрон</vt:lpstr>
      <vt:lpstr>Аппроксимация простых функций</vt:lpstr>
      <vt:lpstr>Линейная регрессия Один нейрон</vt:lpstr>
      <vt:lpstr>Однослойная нейронная сеть</vt:lpstr>
      <vt:lpstr>Линейная регрессия. Один слой</vt:lpstr>
      <vt:lpstr>Однослойная нейронная сеть</vt:lpstr>
      <vt:lpstr>Нелинейность. Функция активации ReLu</vt:lpstr>
      <vt:lpstr>Размер однослойной сети с функцией активации</vt:lpstr>
      <vt:lpstr>Усложняем функцию!</vt:lpstr>
      <vt:lpstr>Пробуем прежний baseline</vt:lpstr>
      <vt:lpstr>Усложняем нелинейность</vt:lpstr>
      <vt:lpstr>Усложняем нелинейность Tanh vs ReLu</vt:lpstr>
      <vt:lpstr>Инициализация весов</vt:lpstr>
      <vt:lpstr>Инициализация весов</vt:lpstr>
      <vt:lpstr>Инициализация весов Glorot vs He</vt:lpstr>
      <vt:lpstr>Как нейросеть воспроизводит функцию?</vt:lpstr>
      <vt:lpstr>Let’s go deeper!</vt:lpstr>
      <vt:lpstr>Рекомендации</vt:lpstr>
      <vt:lpstr>Многослойный персептрон  Тонкая настройка</vt:lpstr>
      <vt:lpstr>PowerPoint Presentation</vt:lpstr>
      <vt:lpstr>Классическая задача</vt:lpstr>
      <vt:lpstr>Функция потерь (Loss function)</vt:lpstr>
      <vt:lpstr>Метрика качества (точность)</vt:lpstr>
      <vt:lpstr>Baseline - Многослойный персептрон  50 нейронов, He, ReLu, SGDm </vt:lpstr>
      <vt:lpstr>Batch Normalization</vt:lpstr>
      <vt:lpstr>Batch Normalization</vt:lpstr>
      <vt:lpstr>BatchNorm</vt:lpstr>
      <vt:lpstr>Персептрон с BatchNorm</vt:lpstr>
      <vt:lpstr>Регуляризация сети Dropout</vt:lpstr>
      <vt:lpstr>Набор данных</vt:lpstr>
      <vt:lpstr>Dropout off vs on</vt:lpstr>
      <vt:lpstr>L1 и L2 регуляризация</vt:lpstr>
      <vt:lpstr>Аугментации </vt:lpstr>
      <vt:lpstr>Ранняя остановка – early stopping </vt:lpstr>
      <vt:lpstr>Проблема исчезающих и взрывающихся градиентов</vt:lpstr>
      <vt:lpstr>Вычислительный граф</vt:lpstr>
      <vt:lpstr>Прямое и обратное распространение ошибки</vt:lpstr>
      <vt:lpstr>Дифференцирование графа (1)</vt:lpstr>
      <vt:lpstr>Дифференцирование графа (2)</vt:lpstr>
      <vt:lpstr>Пример затухания градиента в глубокой сети</vt:lpstr>
      <vt:lpstr>Глубокая сеть с ReLu и He</vt:lpstr>
      <vt:lpstr>Гиперпараметры обучения</vt:lpstr>
      <vt:lpstr>Гиперпараметры модели</vt:lpstr>
      <vt:lpstr>PowerPoint Presentation</vt:lpstr>
      <vt:lpstr>Learning rate annealing</vt:lpstr>
      <vt:lpstr>Cyclic learning rate</vt:lpstr>
      <vt:lpstr>Cyclic learning rate</vt:lpstr>
      <vt:lpstr>Batch size</vt:lpstr>
      <vt:lpstr>Метод оптимизации</vt:lpstr>
      <vt:lpstr>PowerPoint Presentation</vt:lpstr>
      <vt:lpstr>SGD с моментумом</vt:lpstr>
      <vt:lpstr>SGD c моментумом Модификация Нестерова</vt:lpstr>
      <vt:lpstr>PowerPoint Presentation</vt:lpstr>
      <vt:lpstr>PowerPoint Presentation</vt:lpstr>
      <vt:lpstr>PowerPoint Presentation</vt:lpstr>
      <vt:lpstr>Adaptive gradient (Adagrad)</vt:lpstr>
      <vt:lpstr>RMSProp</vt:lpstr>
      <vt:lpstr>ADAM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Deep Learning</dc:title>
  <dc:creator>Abdurakipov, Sergey</dc:creator>
  <cp:lastModifiedBy>Abdurakipov, Sergey</cp:lastModifiedBy>
  <cp:revision>3</cp:revision>
  <dcterms:created xsi:type="dcterms:W3CDTF">2020-01-31T12:18:55Z</dcterms:created>
  <dcterms:modified xsi:type="dcterms:W3CDTF">2020-01-31T12:21:43Z</dcterms:modified>
</cp:coreProperties>
</file>